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67" r:id="rId3"/>
    <p:sldId id="264" r:id="rId4"/>
    <p:sldId id="368" r:id="rId5"/>
    <p:sldId id="369" r:id="rId6"/>
    <p:sldId id="314" r:id="rId7"/>
    <p:sldId id="291" r:id="rId8"/>
    <p:sldId id="312" r:id="rId9"/>
    <p:sldId id="273" r:id="rId10"/>
    <p:sldId id="313" r:id="rId11"/>
    <p:sldId id="286" r:id="rId12"/>
    <p:sldId id="315" r:id="rId13"/>
    <p:sldId id="320" r:id="rId14"/>
    <p:sldId id="257" r:id="rId15"/>
    <p:sldId id="316" r:id="rId16"/>
    <p:sldId id="317" r:id="rId17"/>
    <p:sldId id="318" r:id="rId18"/>
    <p:sldId id="319" r:id="rId19"/>
    <p:sldId id="321" r:id="rId20"/>
    <p:sldId id="322" r:id="rId21"/>
    <p:sldId id="323" r:id="rId22"/>
    <p:sldId id="324" r:id="rId23"/>
    <p:sldId id="325" r:id="rId24"/>
    <p:sldId id="328" r:id="rId25"/>
    <p:sldId id="329" r:id="rId26"/>
    <p:sldId id="330" r:id="rId27"/>
    <p:sldId id="331" r:id="rId28"/>
    <p:sldId id="332" r:id="rId29"/>
    <p:sldId id="333" r:id="rId30"/>
    <p:sldId id="263" r:id="rId31"/>
    <p:sldId id="334" r:id="rId32"/>
    <p:sldId id="265" r:id="rId33"/>
    <p:sldId id="266" r:id="rId34"/>
    <p:sldId id="267" r:id="rId35"/>
    <p:sldId id="268" r:id="rId36"/>
    <p:sldId id="370" r:id="rId37"/>
    <p:sldId id="357" r:id="rId38"/>
    <p:sldId id="371" r:id="rId39"/>
    <p:sldId id="360" r:id="rId40"/>
    <p:sldId id="361" r:id="rId41"/>
    <p:sldId id="362" r:id="rId42"/>
    <p:sldId id="363" r:id="rId43"/>
    <p:sldId id="364" r:id="rId44"/>
    <p:sldId id="365" r:id="rId45"/>
    <p:sldId id="366" r:id="rId46"/>
    <p:sldId id="359" r:id="rId47"/>
    <p:sldId id="335" r:id="rId48"/>
    <p:sldId id="336" r:id="rId49"/>
    <p:sldId id="372" r:id="rId50"/>
    <p:sldId id="373" r:id="rId51"/>
    <p:sldId id="374" r:id="rId52"/>
    <p:sldId id="352" r:id="rId53"/>
    <p:sldId id="354" r:id="rId54"/>
    <p:sldId id="355" r:id="rId55"/>
    <p:sldId id="353" r:id="rId56"/>
    <p:sldId id="356" r:id="rId57"/>
    <p:sldId id="304" r:id="rId5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08B8"/>
    <a:srgbClr val="022FBE"/>
    <a:srgbClr val="42D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1056" y="7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486E997-8A7E-4013-86C2-362B8E0FB3F6}" type="datetimeFigureOut">
              <a:rPr lang="en-US" smtClean="0"/>
              <a:t>3/18/2025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5F26FB9A-443C-4866-9B39-8C88CBFD5A65}" type="slidenum">
              <a:rPr lang="en-US" smtClean="0"/>
              <a:t>‹#›</a:t>
            </a:fld>
            <a:endParaRPr lang="en-US"/>
          </a:p>
        </p:txBody>
      </p:sp>
    </p:spTree>
    <p:extLst>
      <p:ext uri="{BB962C8B-B14F-4D97-AF65-F5344CB8AC3E}">
        <p14:creationId xmlns:p14="http://schemas.microsoft.com/office/powerpoint/2010/main" val="374870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http://tbilisee.com/en/places/in/49-Education</a:t>
            </a:r>
          </a:p>
        </p:txBody>
      </p:sp>
      <p:sp>
        <p:nvSpPr>
          <p:cNvPr id="4" name="Slide Number Placeholder 3"/>
          <p:cNvSpPr>
            <a:spLocks noGrp="1"/>
          </p:cNvSpPr>
          <p:nvPr>
            <p:ph type="sldNum" sz="quarter" idx="10"/>
          </p:nvPr>
        </p:nvSpPr>
        <p:spPr/>
        <p:txBody>
          <a:bodyPr/>
          <a:lstStyle/>
          <a:p>
            <a:fld id="{5F26FB9A-443C-4866-9B39-8C88CBFD5A65}" type="slidenum">
              <a:rPr lang="en-US" smtClean="0"/>
              <a:t>1</a:t>
            </a:fld>
            <a:endParaRPr lang="en-US"/>
          </a:p>
        </p:txBody>
      </p:sp>
    </p:spTree>
    <p:extLst>
      <p:ext uri="{BB962C8B-B14F-4D97-AF65-F5344CB8AC3E}">
        <p14:creationId xmlns:p14="http://schemas.microsoft.com/office/powerpoint/2010/main" val="1727313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27</a:t>
            </a:fld>
            <a:endParaRPr lang="en-US"/>
          </a:p>
        </p:txBody>
      </p:sp>
    </p:spTree>
    <p:extLst>
      <p:ext uri="{BB962C8B-B14F-4D97-AF65-F5344CB8AC3E}">
        <p14:creationId xmlns:p14="http://schemas.microsoft.com/office/powerpoint/2010/main" val="177082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https://research.pasteur.fr/fr/software/phageterm-determining-bacteriophage-termini-and-packaging-using-ngs-data/</a:t>
            </a:r>
          </a:p>
          <a:p>
            <a:endParaRPr lang="en-US" dirty="0"/>
          </a:p>
        </p:txBody>
      </p:sp>
      <p:sp>
        <p:nvSpPr>
          <p:cNvPr id="4" name="Slide Number Placeholder 3"/>
          <p:cNvSpPr>
            <a:spLocks noGrp="1"/>
          </p:cNvSpPr>
          <p:nvPr>
            <p:ph type="sldNum" sz="quarter" idx="10"/>
          </p:nvPr>
        </p:nvSpPr>
        <p:spPr/>
        <p:txBody>
          <a:bodyPr/>
          <a:lstStyle/>
          <a:p>
            <a:fld id="{1AA786CE-E7F5-40D6-8B3A-A3AF184DE001}" type="slidenum">
              <a:rPr lang="en-CA" smtClean="0"/>
              <a:t>29</a:t>
            </a:fld>
            <a:endParaRPr lang="en-CA"/>
          </a:p>
        </p:txBody>
      </p:sp>
    </p:spTree>
    <p:extLst>
      <p:ext uri="{BB962C8B-B14F-4D97-AF65-F5344CB8AC3E}">
        <p14:creationId xmlns:p14="http://schemas.microsoft.com/office/powerpoint/2010/main" val="421493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(http://cronodon.com/BioTech/Virus_Tech.html</a:t>
            </a:r>
            <a:br>
              <a:rPr lang="en-CA" dirty="0"/>
            </a:br>
            <a:r>
              <a:rPr lang="en-CA" dirty="0"/>
              <a:t>http://www.asm.org/division/m/foto/T4Mic.html)</a:t>
            </a:r>
          </a:p>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33</a:t>
            </a:fld>
            <a:endParaRPr lang="en-US"/>
          </a:p>
        </p:txBody>
      </p:sp>
    </p:spTree>
    <p:extLst>
      <p:ext uri="{BB962C8B-B14F-4D97-AF65-F5344CB8AC3E}">
        <p14:creationId xmlns:p14="http://schemas.microsoft.com/office/powerpoint/2010/main" val="314950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phi29 DNA prepared with or without proteinase K treatment is resistant to the action of the 5'-terminal-specific exonucleases, lambda-exonuclease and T7 exonuclease. The phi29 DNA is also inaccessible to phosphorylation by polynucleotide kinase even after treatment with alkaline phosphatase. On the other hand, phi29 DNA is sensitive to exonuclease III (</a:t>
            </a:r>
            <a:r>
              <a:rPr lang="en-CA" dirty="0" err="1"/>
              <a:t>emoval</a:t>
            </a:r>
            <a:r>
              <a:rPr lang="en-CA" dirty="0"/>
              <a:t> of mononucleotides from 3´-hydroxyl termini of duplex DNA), and the 3' termini of the DNA can be labeled by incubating with alpha-[32P]ATP and terminal </a:t>
            </a:r>
            <a:r>
              <a:rPr lang="en-CA" dirty="0" err="1"/>
              <a:t>deoxynucleotidyl</a:t>
            </a:r>
            <a:r>
              <a:rPr lang="en-CA" dirty="0"/>
              <a:t> </a:t>
            </a:r>
            <a:r>
              <a:rPr lang="en-CA" dirty="0" err="1"/>
              <a:t>transferase</a:t>
            </a:r>
            <a:r>
              <a:rPr lang="en-CA" baseline="0" dirty="0"/>
              <a:t> (http://www.ncbi.nlm.nih.gov/pubmed/731797). </a:t>
            </a:r>
            <a:endParaRPr lang="en-CA" dirty="0"/>
          </a:p>
        </p:txBody>
      </p:sp>
      <p:sp>
        <p:nvSpPr>
          <p:cNvPr id="4" name="Slide Number Placeholder 3"/>
          <p:cNvSpPr>
            <a:spLocks noGrp="1"/>
          </p:cNvSpPr>
          <p:nvPr>
            <p:ph type="sldNum" sz="quarter" idx="10"/>
          </p:nvPr>
        </p:nvSpPr>
        <p:spPr/>
        <p:txBody>
          <a:bodyPr/>
          <a:lstStyle/>
          <a:p>
            <a:fld id="{1AA786CE-E7F5-40D6-8B3A-A3AF184DE001}" type="slidenum">
              <a:rPr lang="en-CA" smtClean="0"/>
              <a:t>34</a:t>
            </a:fld>
            <a:endParaRPr lang="en-CA"/>
          </a:p>
        </p:txBody>
      </p:sp>
    </p:spTree>
    <p:extLst>
      <p:ext uri="{BB962C8B-B14F-4D97-AF65-F5344CB8AC3E}">
        <p14:creationId xmlns:p14="http://schemas.microsoft.com/office/powerpoint/2010/main" val="2696709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addition, B3 and many other transposable phages carry essentially random host DNA fragments on the ends of the packaged genome and have identical terminal 5′-TG dinucleotides (http://www.ncbi.nlm.nih.gov/pmc/articles/PMC516594/)</a:t>
            </a:r>
          </a:p>
        </p:txBody>
      </p:sp>
      <p:sp>
        <p:nvSpPr>
          <p:cNvPr id="4" name="Slide Number Placeholder 3"/>
          <p:cNvSpPr>
            <a:spLocks noGrp="1"/>
          </p:cNvSpPr>
          <p:nvPr>
            <p:ph type="sldNum" sz="quarter" idx="10"/>
          </p:nvPr>
        </p:nvSpPr>
        <p:spPr/>
        <p:txBody>
          <a:bodyPr/>
          <a:lstStyle/>
          <a:p>
            <a:fld id="{1AA786CE-E7F5-40D6-8B3A-A3AF184DE001}" type="slidenum">
              <a:rPr lang="en-CA" smtClean="0"/>
              <a:t>35</a:t>
            </a:fld>
            <a:endParaRPr lang="en-CA"/>
          </a:p>
        </p:txBody>
      </p:sp>
    </p:spTree>
    <p:extLst>
      <p:ext uri="{BB962C8B-B14F-4D97-AF65-F5344CB8AC3E}">
        <p14:creationId xmlns:p14="http://schemas.microsoft.com/office/powerpoint/2010/main" val="200447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40</a:t>
            </a:fld>
            <a:endParaRPr lang="en-US"/>
          </a:p>
        </p:txBody>
      </p:sp>
    </p:spTree>
    <p:extLst>
      <p:ext uri="{BB962C8B-B14F-4D97-AF65-F5344CB8AC3E}">
        <p14:creationId xmlns:p14="http://schemas.microsoft.com/office/powerpoint/2010/main" val="2113744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N.B. GenBank cannot exclude submissions</a:t>
            </a:r>
          </a:p>
        </p:txBody>
      </p:sp>
      <p:sp>
        <p:nvSpPr>
          <p:cNvPr id="4" name="Slide Number Placeholder 3"/>
          <p:cNvSpPr>
            <a:spLocks noGrp="1"/>
          </p:cNvSpPr>
          <p:nvPr>
            <p:ph type="sldNum" sz="quarter" idx="5"/>
          </p:nvPr>
        </p:nvSpPr>
        <p:spPr/>
        <p:txBody>
          <a:bodyPr/>
          <a:lstStyle/>
          <a:p>
            <a:fld id="{5F26FB9A-443C-4866-9B39-8C88CBFD5A65}" type="slidenum">
              <a:rPr lang="en-US" smtClean="0"/>
              <a:t>56</a:t>
            </a:fld>
            <a:endParaRPr lang="en-US"/>
          </a:p>
        </p:txBody>
      </p:sp>
    </p:spTree>
    <p:extLst>
      <p:ext uri="{BB962C8B-B14F-4D97-AF65-F5344CB8AC3E}">
        <p14:creationId xmlns:p14="http://schemas.microsoft.com/office/powerpoint/2010/main" val="133667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4</a:t>
            </a:fld>
            <a:endParaRPr lang="en-US"/>
          </a:p>
        </p:txBody>
      </p:sp>
    </p:spTree>
    <p:extLst>
      <p:ext uri="{BB962C8B-B14F-4D97-AF65-F5344CB8AC3E}">
        <p14:creationId xmlns:p14="http://schemas.microsoft.com/office/powerpoint/2010/main" val="280200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5</a:t>
            </a:fld>
            <a:endParaRPr lang="en-US"/>
          </a:p>
        </p:txBody>
      </p:sp>
    </p:spTree>
    <p:extLst>
      <p:ext uri="{BB962C8B-B14F-4D97-AF65-F5344CB8AC3E}">
        <p14:creationId xmlns:p14="http://schemas.microsoft.com/office/powerpoint/2010/main" val="388898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http://tbilisee.com/en/places/in/49-Education</a:t>
            </a:r>
          </a:p>
        </p:txBody>
      </p:sp>
      <p:sp>
        <p:nvSpPr>
          <p:cNvPr id="4" name="Slide Number Placeholder 3"/>
          <p:cNvSpPr>
            <a:spLocks noGrp="1"/>
          </p:cNvSpPr>
          <p:nvPr>
            <p:ph type="sldNum" sz="quarter" idx="10"/>
          </p:nvPr>
        </p:nvSpPr>
        <p:spPr/>
        <p:txBody>
          <a:bodyPr/>
          <a:lstStyle/>
          <a:p>
            <a:fld id="{5F26FB9A-443C-4866-9B39-8C88CBFD5A65}" type="slidenum">
              <a:rPr lang="en-US" smtClean="0"/>
              <a:t>8</a:t>
            </a:fld>
            <a:endParaRPr lang="en-US"/>
          </a:p>
        </p:txBody>
      </p:sp>
    </p:spTree>
    <p:extLst>
      <p:ext uri="{BB962C8B-B14F-4D97-AF65-F5344CB8AC3E}">
        <p14:creationId xmlns:p14="http://schemas.microsoft.com/office/powerpoint/2010/main" val="172731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AA786CE-E7F5-40D6-8B3A-A3AF184DE001}" type="slidenum">
              <a:rPr lang="en-CA" smtClean="0"/>
              <a:t>9</a:t>
            </a:fld>
            <a:endParaRPr lang="en-CA"/>
          </a:p>
        </p:txBody>
      </p:sp>
    </p:spTree>
    <p:extLst>
      <p:ext uri="{BB962C8B-B14F-4D97-AF65-F5344CB8AC3E}">
        <p14:creationId xmlns:p14="http://schemas.microsoft.com/office/powerpoint/2010/main" val="1104446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Short reads to contigs to complete genome to genome ready for annotation</a:t>
            </a:r>
          </a:p>
        </p:txBody>
      </p:sp>
      <p:sp>
        <p:nvSpPr>
          <p:cNvPr id="4" name="Slide Number Placeholder 3"/>
          <p:cNvSpPr>
            <a:spLocks noGrp="1"/>
          </p:cNvSpPr>
          <p:nvPr>
            <p:ph type="sldNum" sz="quarter" idx="5"/>
          </p:nvPr>
        </p:nvSpPr>
        <p:spPr/>
        <p:txBody>
          <a:bodyPr/>
          <a:lstStyle/>
          <a:p>
            <a:fld id="{5F26FB9A-443C-4866-9B39-8C88CBFD5A65}" type="slidenum">
              <a:rPr lang="en-US" smtClean="0"/>
              <a:t>10</a:t>
            </a:fld>
            <a:endParaRPr lang="en-US"/>
          </a:p>
        </p:txBody>
      </p:sp>
    </p:spTree>
    <p:extLst>
      <p:ext uri="{BB962C8B-B14F-4D97-AF65-F5344CB8AC3E}">
        <p14:creationId xmlns:p14="http://schemas.microsoft.com/office/powerpoint/2010/main" val="593695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12</a:t>
            </a:fld>
            <a:endParaRPr lang="en-US"/>
          </a:p>
        </p:txBody>
      </p:sp>
    </p:spTree>
    <p:extLst>
      <p:ext uri="{BB962C8B-B14F-4D97-AF65-F5344CB8AC3E}">
        <p14:creationId xmlns:p14="http://schemas.microsoft.com/office/powerpoint/2010/main" val="3263095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 https://trace.ncbi.nlm.nih.gov/Traces/?view=study&amp;acc=SRP159164</a:t>
            </a:r>
          </a:p>
        </p:txBody>
      </p:sp>
      <p:sp>
        <p:nvSpPr>
          <p:cNvPr id="4" name="Slide Number Placeholder 3"/>
          <p:cNvSpPr>
            <a:spLocks noGrp="1"/>
          </p:cNvSpPr>
          <p:nvPr>
            <p:ph type="sldNum" sz="quarter" idx="5"/>
          </p:nvPr>
        </p:nvSpPr>
        <p:spPr/>
        <p:txBody>
          <a:bodyPr/>
          <a:lstStyle/>
          <a:p>
            <a:fld id="{5F26FB9A-443C-4866-9B39-8C88CBFD5A65}" type="slidenum">
              <a:rPr lang="en-US" smtClean="0"/>
              <a:t>14</a:t>
            </a:fld>
            <a:endParaRPr lang="en-US"/>
          </a:p>
        </p:txBody>
      </p:sp>
    </p:spTree>
    <p:extLst>
      <p:ext uri="{BB962C8B-B14F-4D97-AF65-F5344CB8AC3E}">
        <p14:creationId xmlns:p14="http://schemas.microsoft.com/office/powerpoint/2010/main" val="118627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F26FB9A-443C-4866-9B39-8C88CBFD5A65}" type="slidenum">
              <a:rPr lang="en-US" smtClean="0"/>
              <a:t>24</a:t>
            </a:fld>
            <a:endParaRPr lang="en-US"/>
          </a:p>
        </p:txBody>
      </p:sp>
    </p:spTree>
    <p:extLst>
      <p:ext uri="{BB962C8B-B14F-4D97-AF65-F5344CB8AC3E}">
        <p14:creationId xmlns:p14="http://schemas.microsoft.com/office/powerpoint/2010/main" val="152729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106FA7-D679-4595-9EB8-A275C8E85C99}"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1339547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06FA7-D679-4595-9EB8-A275C8E85C99}"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62505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06FA7-D679-4595-9EB8-A275C8E85C99}"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2094591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106FA7-D679-4595-9EB8-A275C8E85C99}"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3503011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106FA7-D679-4595-9EB8-A275C8E85C99}"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1060548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A106FA7-D679-4595-9EB8-A275C8E85C99}"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4086132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A106FA7-D679-4595-9EB8-A275C8E85C99}"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3622971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A106FA7-D679-4595-9EB8-A275C8E85C99}"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2094684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106FA7-D679-4595-9EB8-A275C8E85C99}"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1789836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06FA7-D679-4595-9EB8-A275C8E85C99}"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84215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106FA7-D679-4595-9EB8-A275C8E85C99}"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86135E-2F79-47A2-B781-DC0B33C96F10}" type="slidenum">
              <a:rPr lang="en-US" smtClean="0"/>
              <a:t>‹#›</a:t>
            </a:fld>
            <a:endParaRPr lang="en-US"/>
          </a:p>
        </p:txBody>
      </p:sp>
    </p:spTree>
    <p:extLst>
      <p:ext uri="{BB962C8B-B14F-4D97-AF65-F5344CB8AC3E}">
        <p14:creationId xmlns:p14="http://schemas.microsoft.com/office/powerpoint/2010/main" val="3002758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106FA7-D679-4595-9EB8-A275C8E85C99}" type="datetimeFigureOut">
              <a:rPr lang="en-US" smtClean="0"/>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6135E-2F79-47A2-B781-DC0B33C96F10}" type="slidenum">
              <a:rPr lang="en-US" smtClean="0"/>
              <a:t>‹#›</a:t>
            </a:fld>
            <a:endParaRPr lang="en-US"/>
          </a:p>
        </p:txBody>
      </p:sp>
    </p:spTree>
    <p:extLst>
      <p:ext uri="{BB962C8B-B14F-4D97-AF65-F5344CB8AC3E}">
        <p14:creationId xmlns:p14="http://schemas.microsoft.com/office/powerpoint/2010/main" val="2313775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molbiol-tools.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image" Target="../media/image41.tif"/><Relationship Id="rId1" Type="http://schemas.openxmlformats.org/officeDocument/2006/relationships/slideLayout" Target="../slideLayouts/slideLayout2.xml"/><Relationship Id="rId5" Type="http://schemas.openxmlformats.org/officeDocument/2006/relationships/image" Target="../media/image44.tif"/><Relationship Id="rId4" Type="http://schemas.openxmlformats.org/officeDocument/2006/relationships/image" Target="../media/image43.tif"/></Relationships>
</file>

<file path=ppt/slides/_rels/slide31.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image" Target="../media/image45.tif"/><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4.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tif"/></Relationships>
</file>

<file path=ppt/slides/_rels/slide35.xml.rels><?xml version="1.0" encoding="UTF-8" standalone="yes"?>
<Relationships xmlns="http://schemas.openxmlformats.org/package/2006/relationships"><Relationship Id="rId3" Type="http://schemas.openxmlformats.org/officeDocument/2006/relationships/image" Target="../media/image54.t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9y2gfUSLkgg" TargetMode="External"/><Relationship Id="rId2" Type="http://schemas.openxmlformats.org/officeDocument/2006/relationships/hyperlink" Target="https://galaxy.pasteur.fr/"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52400"/>
            <a:ext cx="7772400" cy="1470025"/>
          </a:xfrm>
        </p:spPr>
        <p:txBody>
          <a:bodyPr>
            <a:normAutofit/>
          </a:bodyPr>
          <a:lstStyle/>
          <a:p>
            <a:r>
              <a:rPr lang="en-US" b="1" dirty="0">
                <a:solidFill>
                  <a:srgbClr val="00B050"/>
                </a:solidFill>
              </a:rPr>
              <a:t>Agriculture &amp; Agri-Food Canada Phage Genomics Workshop</a:t>
            </a:r>
          </a:p>
        </p:txBody>
      </p:sp>
      <p:sp>
        <p:nvSpPr>
          <p:cNvPr id="3" name="Subtitle 2"/>
          <p:cNvSpPr>
            <a:spLocks noGrp="1"/>
          </p:cNvSpPr>
          <p:nvPr>
            <p:ph type="subTitle" idx="1"/>
          </p:nvPr>
        </p:nvSpPr>
        <p:spPr>
          <a:xfrm>
            <a:off x="1524000" y="2057926"/>
            <a:ext cx="6400800" cy="1752600"/>
          </a:xfrm>
        </p:spPr>
        <p:txBody>
          <a:bodyPr>
            <a:normAutofit fontScale="85000" lnSpcReduction="20000"/>
          </a:bodyPr>
          <a:lstStyle/>
          <a:p>
            <a:r>
              <a:rPr lang="en-US" b="1" dirty="0">
                <a:solidFill>
                  <a:schemeClr val="tx1"/>
                </a:solidFill>
              </a:rPr>
              <a:t>Andrew M. Kropinski</a:t>
            </a:r>
          </a:p>
          <a:p>
            <a:r>
              <a:rPr lang="en-US" dirty="0">
                <a:solidFill>
                  <a:schemeClr val="tx1"/>
                </a:solidFill>
              </a:rPr>
              <a:t>Department of Pathobiology</a:t>
            </a:r>
          </a:p>
          <a:p>
            <a:r>
              <a:rPr lang="en-US" dirty="0">
                <a:solidFill>
                  <a:schemeClr val="tx1"/>
                </a:solidFill>
              </a:rPr>
              <a:t>University of Guelph, Canada</a:t>
            </a:r>
          </a:p>
          <a:p>
            <a:r>
              <a:rPr lang="en-US" dirty="0">
                <a:solidFill>
                  <a:schemeClr val="tx1"/>
                </a:solidFill>
              </a:rPr>
              <a:t>Email: Phage.Canada@gmail.com</a:t>
            </a:r>
          </a:p>
          <a:p>
            <a:endParaRPr lang="en-US"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343400"/>
            <a:ext cx="1828800" cy="1828800"/>
          </a:xfrm>
          <a:prstGeom prst="rect">
            <a:avLst/>
          </a:prstGeom>
        </p:spPr>
      </p:pic>
      <p:pic>
        <p:nvPicPr>
          <p:cNvPr id="8" name="Picture 7">
            <a:extLst>
              <a:ext uri="{FF2B5EF4-FFF2-40B4-BE49-F238E27FC236}">
                <a16:creationId xmlns:a16="http://schemas.microsoft.com/office/drawing/2014/main" id="{DF0CC716-D80C-47F2-A80D-DB81E966E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94713"/>
            <a:ext cx="3625492" cy="1877487"/>
          </a:xfrm>
          <a:prstGeom prst="rect">
            <a:avLst/>
          </a:prstGeom>
        </p:spPr>
      </p:pic>
    </p:spTree>
    <p:extLst>
      <p:ext uri="{BB962C8B-B14F-4D97-AF65-F5344CB8AC3E}">
        <p14:creationId xmlns:p14="http://schemas.microsoft.com/office/powerpoint/2010/main" val="522040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CA" b="1" dirty="0">
                <a:solidFill>
                  <a:srgbClr val="00B050"/>
                </a:solidFill>
              </a:rPr>
              <a:t>Outline</a:t>
            </a:r>
          </a:p>
        </p:txBody>
      </p:sp>
      <p:sp>
        <p:nvSpPr>
          <p:cNvPr id="7" name="TextBox 6">
            <a:extLst>
              <a:ext uri="{FF2B5EF4-FFF2-40B4-BE49-F238E27FC236}">
                <a16:creationId xmlns:a16="http://schemas.microsoft.com/office/drawing/2014/main" id="{4B7A9EC5-8F19-EA58-A8C9-0B7DDFD067A5}"/>
              </a:ext>
            </a:extLst>
          </p:cNvPr>
          <p:cNvSpPr txBox="1"/>
          <p:nvPr/>
        </p:nvSpPr>
        <p:spPr>
          <a:xfrm>
            <a:off x="762000" y="679212"/>
            <a:ext cx="5956502" cy="584775"/>
          </a:xfrm>
          <a:prstGeom prst="rect">
            <a:avLst/>
          </a:prstGeom>
          <a:noFill/>
          <a:ln w="28575">
            <a:solidFill>
              <a:schemeClr val="tx1"/>
            </a:solidFill>
          </a:ln>
        </p:spPr>
        <p:txBody>
          <a:bodyPr wrap="none" rtlCol="0">
            <a:spAutoFit/>
          </a:bodyPr>
          <a:lstStyle/>
          <a:p>
            <a:r>
              <a:rPr lang="en-CA" sz="3200" dirty="0"/>
              <a:t>Paired-end Illumina sequence data</a:t>
            </a:r>
          </a:p>
        </p:txBody>
      </p:sp>
      <p:sp>
        <p:nvSpPr>
          <p:cNvPr id="8" name="TextBox 7">
            <a:extLst>
              <a:ext uri="{FF2B5EF4-FFF2-40B4-BE49-F238E27FC236}">
                <a16:creationId xmlns:a16="http://schemas.microsoft.com/office/drawing/2014/main" id="{38451423-A6D9-3CD9-D306-76A5E2E27F8D}"/>
              </a:ext>
            </a:extLst>
          </p:cNvPr>
          <p:cNvSpPr txBox="1"/>
          <p:nvPr/>
        </p:nvSpPr>
        <p:spPr>
          <a:xfrm>
            <a:off x="1427149" y="2148033"/>
            <a:ext cx="4626203" cy="584775"/>
          </a:xfrm>
          <a:prstGeom prst="rect">
            <a:avLst/>
          </a:prstGeom>
          <a:noFill/>
          <a:ln w="28575">
            <a:solidFill>
              <a:schemeClr val="tx1"/>
            </a:solidFill>
          </a:ln>
        </p:spPr>
        <p:txBody>
          <a:bodyPr wrap="none" rtlCol="0">
            <a:spAutoFit/>
          </a:bodyPr>
          <a:lstStyle/>
          <a:p>
            <a:r>
              <a:rPr lang="en-CA" sz="3200" dirty="0"/>
              <a:t>Primary assembly - contigs</a:t>
            </a:r>
          </a:p>
        </p:txBody>
      </p:sp>
      <p:sp>
        <p:nvSpPr>
          <p:cNvPr id="9" name="TextBox 8">
            <a:extLst>
              <a:ext uri="{FF2B5EF4-FFF2-40B4-BE49-F238E27FC236}">
                <a16:creationId xmlns:a16="http://schemas.microsoft.com/office/drawing/2014/main" id="{48E9B509-C2DB-775B-9A81-DC92B441039B}"/>
              </a:ext>
            </a:extLst>
          </p:cNvPr>
          <p:cNvSpPr txBox="1"/>
          <p:nvPr/>
        </p:nvSpPr>
        <p:spPr>
          <a:xfrm>
            <a:off x="2664893" y="4253224"/>
            <a:ext cx="2150717" cy="584775"/>
          </a:xfrm>
          <a:prstGeom prst="rect">
            <a:avLst/>
          </a:prstGeom>
          <a:noFill/>
          <a:ln w="28575">
            <a:solidFill>
              <a:schemeClr val="tx1"/>
            </a:solidFill>
          </a:ln>
        </p:spPr>
        <p:txBody>
          <a:bodyPr wrap="none" rtlCol="0">
            <a:spAutoFit/>
          </a:bodyPr>
          <a:lstStyle/>
          <a:p>
            <a:r>
              <a:rPr lang="en-CA" sz="3200" dirty="0"/>
              <a:t>Reassembly</a:t>
            </a:r>
          </a:p>
        </p:txBody>
      </p:sp>
      <p:sp>
        <p:nvSpPr>
          <p:cNvPr id="10" name="TextBox 9">
            <a:extLst>
              <a:ext uri="{FF2B5EF4-FFF2-40B4-BE49-F238E27FC236}">
                <a16:creationId xmlns:a16="http://schemas.microsoft.com/office/drawing/2014/main" id="{867B2C90-E986-7E4E-BD83-0D21C5381647}"/>
              </a:ext>
            </a:extLst>
          </p:cNvPr>
          <p:cNvSpPr txBox="1"/>
          <p:nvPr/>
        </p:nvSpPr>
        <p:spPr>
          <a:xfrm>
            <a:off x="4114800" y="1595735"/>
            <a:ext cx="3547253" cy="461665"/>
          </a:xfrm>
          <a:prstGeom prst="rect">
            <a:avLst/>
          </a:prstGeom>
          <a:noFill/>
        </p:spPr>
        <p:txBody>
          <a:bodyPr wrap="none" rtlCol="0">
            <a:spAutoFit/>
          </a:bodyPr>
          <a:lstStyle/>
          <a:p>
            <a:r>
              <a:rPr lang="en-CA" sz="2400" dirty="0">
                <a:solidFill>
                  <a:srgbClr val="FF0000"/>
                </a:solidFill>
              </a:rPr>
              <a:t>DNASTAR SeqMan NGen18</a:t>
            </a:r>
          </a:p>
        </p:txBody>
      </p:sp>
      <p:sp>
        <p:nvSpPr>
          <p:cNvPr id="11" name="TextBox 10">
            <a:extLst>
              <a:ext uri="{FF2B5EF4-FFF2-40B4-BE49-F238E27FC236}">
                <a16:creationId xmlns:a16="http://schemas.microsoft.com/office/drawing/2014/main" id="{AA1B37B3-D133-8662-2E0C-8828824AAA65}"/>
              </a:ext>
            </a:extLst>
          </p:cNvPr>
          <p:cNvSpPr txBox="1"/>
          <p:nvPr/>
        </p:nvSpPr>
        <p:spPr>
          <a:xfrm>
            <a:off x="4114800" y="2895600"/>
            <a:ext cx="739433" cy="461665"/>
          </a:xfrm>
          <a:prstGeom prst="rect">
            <a:avLst/>
          </a:prstGeom>
          <a:noFill/>
        </p:spPr>
        <p:txBody>
          <a:bodyPr wrap="none" rtlCol="0">
            <a:spAutoFit/>
          </a:bodyPr>
          <a:lstStyle/>
          <a:p>
            <a:r>
              <a:rPr lang="en-CA" sz="2400" dirty="0">
                <a:solidFill>
                  <a:schemeClr val="tx2"/>
                </a:solidFill>
              </a:rPr>
              <a:t>Trim</a:t>
            </a:r>
          </a:p>
        </p:txBody>
      </p:sp>
      <p:sp>
        <p:nvSpPr>
          <p:cNvPr id="12" name="TextBox 11">
            <a:extLst>
              <a:ext uri="{FF2B5EF4-FFF2-40B4-BE49-F238E27FC236}">
                <a16:creationId xmlns:a16="http://schemas.microsoft.com/office/drawing/2014/main" id="{803CC8B7-6D54-FA49-02FD-41C92171A291}"/>
              </a:ext>
            </a:extLst>
          </p:cNvPr>
          <p:cNvSpPr txBox="1"/>
          <p:nvPr/>
        </p:nvSpPr>
        <p:spPr>
          <a:xfrm>
            <a:off x="4114800" y="3255816"/>
            <a:ext cx="3146631" cy="461665"/>
          </a:xfrm>
          <a:prstGeom prst="rect">
            <a:avLst/>
          </a:prstGeom>
          <a:noFill/>
        </p:spPr>
        <p:txBody>
          <a:bodyPr wrap="none" rtlCol="0">
            <a:spAutoFit/>
          </a:bodyPr>
          <a:lstStyle/>
          <a:p>
            <a:r>
              <a:rPr lang="en-CA" sz="2400" dirty="0">
                <a:solidFill>
                  <a:srgbClr val="FF0000"/>
                </a:solidFill>
              </a:rPr>
              <a:t>DNASTAR SeqMan Ultra</a:t>
            </a:r>
          </a:p>
        </p:txBody>
      </p:sp>
      <p:sp>
        <p:nvSpPr>
          <p:cNvPr id="13" name="TextBox 12">
            <a:extLst>
              <a:ext uri="{FF2B5EF4-FFF2-40B4-BE49-F238E27FC236}">
                <a16:creationId xmlns:a16="http://schemas.microsoft.com/office/drawing/2014/main" id="{AE9F646E-0A08-CA03-DAF9-B72DC79ACC84}"/>
              </a:ext>
            </a:extLst>
          </p:cNvPr>
          <p:cNvSpPr txBox="1"/>
          <p:nvPr/>
        </p:nvSpPr>
        <p:spPr>
          <a:xfrm>
            <a:off x="4114800" y="3581400"/>
            <a:ext cx="1673279" cy="461665"/>
          </a:xfrm>
          <a:prstGeom prst="rect">
            <a:avLst/>
          </a:prstGeom>
          <a:noFill/>
        </p:spPr>
        <p:txBody>
          <a:bodyPr wrap="none" rtlCol="0">
            <a:spAutoFit/>
          </a:bodyPr>
          <a:lstStyle/>
          <a:p>
            <a:r>
              <a:rPr lang="en-CA" sz="2400" dirty="0">
                <a:solidFill>
                  <a:schemeClr val="tx2"/>
                </a:solidFill>
              </a:rPr>
              <a:t>Reassemble</a:t>
            </a:r>
          </a:p>
        </p:txBody>
      </p:sp>
      <p:sp>
        <p:nvSpPr>
          <p:cNvPr id="14" name="TextBox 13">
            <a:extLst>
              <a:ext uri="{FF2B5EF4-FFF2-40B4-BE49-F238E27FC236}">
                <a16:creationId xmlns:a16="http://schemas.microsoft.com/office/drawing/2014/main" id="{68A8A21A-D04F-6641-FF57-B5D2D367037E}"/>
              </a:ext>
            </a:extLst>
          </p:cNvPr>
          <p:cNvSpPr txBox="1"/>
          <p:nvPr/>
        </p:nvSpPr>
        <p:spPr>
          <a:xfrm>
            <a:off x="4114800" y="4984446"/>
            <a:ext cx="5044201" cy="461665"/>
          </a:xfrm>
          <a:prstGeom prst="rect">
            <a:avLst/>
          </a:prstGeom>
          <a:noFill/>
        </p:spPr>
        <p:txBody>
          <a:bodyPr wrap="none" rtlCol="0">
            <a:spAutoFit/>
          </a:bodyPr>
          <a:lstStyle/>
          <a:p>
            <a:r>
              <a:rPr lang="en-CA" sz="2400" dirty="0">
                <a:solidFill>
                  <a:schemeClr val="tx2"/>
                </a:solidFill>
              </a:rPr>
              <a:t>Manipulation – RC, Cut/Paste, Splinting</a:t>
            </a:r>
          </a:p>
        </p:txBody>
      </p:sp>
      <p:sp>
        <p:nvSpPr>
          <p:cNvPr id="15" name="TextBox 14">
            <a:extLst>
              <a:ext uri="{FF2B5EF4-FFF2-40B4-BE49-F238E27FC236}">
                <a16:creationId xmlns:a16="http://schemas.microsoft.com/office/drawing/2014/main" id="{DDE81AFF-1F64-4640-7499-AB3815477D98}"/>
              </a:ext>
            </a:extLst>
          </p:cNvPr>
          <p:cNvSpPr txBox="1"/>
          <p:nvPr/>
        </p:nvSpPr>
        <p:spPr>
          <a:xfrm>
            <a:off x="4114800" y="5388114"/>
            <a:ext cx="2026389" cy="461665"/>
          </a:xfrm>
          <a:prstGeom prst="rect">
            <a:avLst/>
          </a:prstGeom>
          <a:noFill/>
        </p:spPr>
        <p:txBody>
          <a:bodyPr wrap="none" rtlCol="0">
            <a:spAutoFit/>
          </a:bodyPr>
          <a:lstStyle/>
          <a:p>
            <a:r>
              <a:rPr lang="en-CA" sz="2400" dirty="0" err="1">
                <a:solidFill>
                  <a:srgbClr val="FF0000"/>
                </a:solidFill>
              </a:rPr>
              <a:t>SeqBuilder</a:t>
            </a:r>
            <a:r>
              <a:rPr lang="en-CA" sz="2400" dirty="0">
                <a:solidFill>
                  <a:srgbClr val="FF0000"/>
                </a:solidFill>
              </a:rPr>
              <a:t> Pro</a:t>
            </a:r>
          </a:p>
        </p:txBody>
      </p:sp>
      <p:sp>
        <p:nvSpPr>
          <p:cNvPr id="16" name="TextBox 15">
            <a:extLst>
              <a:ext uri="{FF2B5EF4-FFF2-40B4-BE49-F238E27FC236}">
                <a16:creationId xmlns:a16="http://schemas.microsoft.com/office/drawing/2014/main" id="{401DBE9E-0E7C-727B-651F-1E7F99EC4811}"/>
              </a:ext>
            </a:extLst>
          </p:cNvPr>
          <p:cNvSpPr txBox="1"/>
          <p:nvPr/>
        </p:nvSpPr>
        <p:spPr>
          <a:xfrm>
            <a:off x="1664074" y="6054343"/>
            <a:ext cx="4152355" cy="584775"/>
          </a:xfrm>
          <a:prstGeom prst="rect">
            <a:avLst/>
          </a:prstGeom>
          <a:noFill/>
          <a:ln w="28575">
            <a:solidFill>
              <a:schemeClr val="tx1"/>
            </a:solidFill>
          </a:ln>
        </p:spPr>
        <p:txBody>
          <a:bodyPr wrap="none" rtlCol="0">
            <a:spAutoFit/>
          </a:bodyPr>
          <a:lstStyle/>
          <a:p>
            <a:r>
              <a:rPr lang="en-CA" sz="3200" dirty="0"/>
              <a:t>Genome for Annotation</a:t>
            </a:r>
          </a:p>
        </p:txBody>
      </p:sp>
      <p:sp>
        <p:nvSpPr>
          <p:cNvPr id="17" name="TextBox 16">
            <a:extLst>
              <a:ext uri="{FF2B5EF4-FFF2-40B4-BE49-F238E27FC236}">
                <a16:creationId xmlns:a16="http://schemas.microsoft.com/office/drawing/2014/main" id="{754C4CCE-3DBC-A65A-DEE1-35DCC70ABEF9}"/>
              </a:ext>
            </a:extLst>
          </p:cNvPr>
          <p:cNvSpPr txBox="1"/>
          <p:nvPr/>
        </p:nvSpPr>
        <p:spPr>
          <a:xfrm>
            <a:off x="4114800" y="1263987"/>
            <a:ext cx="1388522" cy="461665"/>
          </a:xfrm>
          <a:prstGeom prst="rect">
            <a:avLst/>
          </a:prstGeom>
          <a:noFill/>
        </p:spPr>
        <p:txBody>
          <a:bodyPr wrap="none" rtlCol="0">
            <a:spAutoFit/>
          </a:bodyPr>
          <a:lstStyle/>
          <a:p>
            <a:r>
              <a:rPr lang="en-CA" sz="2400" dirty="0">
                <a:solidFill>
                  <a:schemeClr val="tx2"/>
                </a:solidFill>
              </a:rPr>
              <a:t>Assemble</a:t>
            </a:r>
          </a:p>
        </p:txBody>
      </p:sp>
      <p:sp>
        <p:nvSpPr>
          <p:cNvPr id="18" name="Arrow: Down 17">
            <a:extLst>
              <a:ext uri="{FF2B5EF4-FFF2-40B4-BE49-F238E27FC236}">
                <a16:creationId xmlns:a16="http://schemas.microsoft.com/office/drawing/2014/main" id="{46D7ED00-6B3C-F767-49E4-4A8C649DB4A1}"/>
              </a:ext>
            </a:extLst>
          </p:cNvPr>
          <p:cNvSpPr/>
          <p:nvPr/>
        </p:nvSpPr>
        <p:spPr>
          <a:xfrm>
            <a:off x="3503190" y="1356005"/>
            <a:ext cx="474122" cy="584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Down 18">
            <a:extLst>
              <a:ext uri="{FF2B5EF4-FFF2-40B4-BE49-F238E27FC236}">
                <a16:creationId xmlns:a16="http://schemas.microsoft.com/office/drawing/2014/main" id="{6452AE19-24FC-93E9-9EDB-74F274DD1DF8}"/>
              </a:ext>
            </a:extLst>
          </p:cNvPr>
          <p:cNvSpPr/>
          <p:nvPr/>
        </p:nvSpPr>
        <p:spPr>
          <a:xfrm>
            <a:off x="3503190" y="3010930"/>
            <a:ext cx="474122" cy="94990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Down 19">
            <a:extLst>
              <a:ext uri="{FF2B5EF4-FFF2-40B4-BE49-F238E27FC236}">
                <a16:creationId xmlns:a16="http://schemas.microsoft.com/office/drawing/2014/main" id="{D913D066-8FF1-3FEF-5A81-A11D1030D166}"/>
              </a:ext>
            </a:extLst>
          </p:cNvPr>
          <p:cNvSpPr/>
          <p:nvPr/>
        </p:nvSpPr>
        <p:spPr>
          <a:xfrm>
            <a:off x="3503190" y="5095726"/>
            <a:ext cx="474122" cy="5847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657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P spid="16"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a:solidFill>
                  <a:srgbClr val="00B050"/>
                </a:solidFill>
              </a:rPr>
              <a:t>Why emphasis on DNASTAR?</a:t>
            </a:r>
          </a:p>
        </p:txBody>
      </p:sp>
      <p:sp>
        <p:nvSpPr>
          <p:cNvPr id="3" name="Content Placeholder 2"/>
          <p:cNvSpPr>
            <a:spLocks noGrp="1"/>
          </p:cNvSpPr>
          <p:nvPr>
            <p:ph idx="1"/>
          </p:nvPr>
        </p:nvSpPr>
        <p:spPr>
          <a:xfrm>
            <a:off x="304800" y="1371600"/>
            <a:ext cx="8686800" cy="4525963"/>
          </a:xfrm>
        </p:spPr>
        <p:txBody>
          <a:bodyPr>
            <a:noAutofit/>
          </a:bodyPr>
          <a:lstStyle/>
          <a:p>
            <a:pPr>
              <a:buFont typeface="Wingdings" pitchFamily="2" charset="2"/>
              <a:buChar char="q"/>
            </a:pPr>
            <a:r>
              <a:rPr lang="en-US" dirty="0"/>
              <a:t> Developed by geneticist Fred Blattner and computing science student John Schroeder (1984)</a:t>
            </a:r>
          </a:p>
          <a:p>
            <a:pPr>
              <a:buFont typeface="Wingdings" pitchFamily="2" charset="2"/>
              <a:buChar char="q"/>
            </a:pPr>
            <a:r>
              <a:rPr lang="en-US" dirty="0"/>
              <a:t>I have been using their software since 1995</a:t>
            </a:r>
          </a:p>
          <a:p>
            <a:pPr>
              <a:buFont typeface="Wingdings" pitchFamily="2" charset="2"/>
              <a:buChar char="q"/>
            </a:pPr>
            <a:r>
              <a:rPr lang="en-US" dirty="0"/>
              <a:t>Company responds readily to enquiries</a:t>
            </a:r>
          </a:p>
          <a:p>
            <a:pPr>
              <a:buFont typeface="Wingdings" pitchFamily="2" charset="2"/>
              <a:buChar char="q"/>
            </a:pPr>
            <a:r>
              <a:rPr lang="en-US" dirty="0"/>
              <a:t>Software packages are </a:t>
            </a:r>
            <a:r>
              <a:rPr lang="en-US" b="1" dirty="0"/>
              <a:t>really</a:t>
            </a:r>
            <a:r>
              <a:rPr lang="en-US" dirty="0"/>
              <a:t> updated annually</a:t>
            </a:r>
          </a:p>
          <a:p>
            <a:pPr>
              <a:buFont typeface="Wingdings" pitchFamily="2" charset="2"/>
              <a:buChar char="q"/>
            </a:pPr>
            <a:r>
              <a:rPr lang="en-US" dirty="0"/>
              <a:t>Available for Mac and PCs</a:t>
            </a:r>
          </a:p>
          <a:p>
            <a:pPr>
              <a:buFont typeface="Wingdings" pitchFamily="2" charset="2"/>
              <a:buChar char="q"/>
            </a:pPr>
            <a:r>
              <a:rPr lang="en-US" dirty="0"/>
              <a:t>Intuitive software</a:t>
            </a:r>
          </a:p>
          <a:p>
            <a:pPr>
              <a:buFont typeface="Wingdings" pitchFamily="2" charset="2"/>
              <a:buChar char="q"/>
            </a:pPr>
            <a:r>
              <a:rPr lang="en-US" dirty="0"/>
              <a:t>Excellent tutorials/videos</a:t>
            </a:r>
          </a:p>
        </p:txBody>
      </p:sp>
    </p:spTree>
    <p:extLst>
      <p:ext uri="{BB962C8B-B14F-4D97-AF65-F5344CB8AC3E}">
        <p14:creationId xmlns:p14="http://schemas.microsoft.com/office/powerpoint/2010/main" val="264597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DEB9-C6FE-0A36-A4C4-C7E4A598DE9C}"/>
              </a:ext>
            </a:extLst>
          </p:cNvPr>
          <p:cNvSpPr>
            <a:spLocks noGrp="1"/>
          </p:cNvSpPr>
          <p:nvPr>
            <p:ph type="title"/>
          </p:nvPr>
        </p:nvSpPr>
        <p:spPr>
          <a:xfrm>
            <a:off x="457200" y="-152400"/>
            <a:ext cx="8229600" cy="1143000"/>
          </a:xfrm>
        </p:spPr>
        <p:txBody>
          <a:bodyPr/>
          <a:lstStyle/>
          <a:p>
            <a:r>
              <a:rPr lang="en-CA" b="1" dirty="0">
                <a:solidFill>
                  <a:srgbClr val="00B050"/>
                </a:solidFill>
              </a:rPr>
              <a:t>Non-commercial Alternatives</a:t>
            </a:r>
          </a:p>
        </p:txBody>
      </p:sp>
      <p:sp>
        <p:nvSpPr>
          <p:cNvPr id="3" name="Content Placeholder 2">
            <a:extLst>
              <a:ext uri="{FF2B5EF4-FFF2-40B4-BE49-F238E27FC236}">
                <a16:creationId xmlns:a16="http://schemas.microsoft.com/office/drawing/2014/main" id="{081DC5B0-A22E-A189-C86F-7EF9AC157BF2}"/>
              </a:ext>
            </a:extLst>
          </p:cNvPr>
          <p:cNvSpPr>
            <a:spLocks noGrp="1"/>
          </p:cNvSpPr>
          <p:nvPr>
            <p:ph idx="1"/>
          </p:nvPr>
        </p:nvSpPr>
        <p:spPr>
          <a:xfrm>
            <a:off x="457200" y="914400"/>
            <a:ext cx="8229600" cy="5867400"/>
          </a:xfrm>
        </p:spPr>
        <p:txBody>
          <a:bodyPr>
            <a:normAutofit/>
          </a:bodyPr>
          <a:lstStyle/>
          <a:p>
            <a:pPr>
              <a:buFont typeface="Wingdings" panose="05000000000000000000" pitchFamily="2" charset="2"/>
              <a:buChar char="q"/>
            </a:pPr>
            <a:r>
              <a:rPr lang="en-CA" dirty="0"/>
              <a:t> </a:t>
            </a:r>
            <a:r>
              <a:rPr lang="en-CA" dirty="0" err="1"/>
              <a:t>SPAdes</a:t>
            </a:r>
            <a:r>
              <a:rPr lang="en-CA" dirty="0"/>
              <a:t> Genome Assembler</a:t>
            </a:r>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r>
              <a:rPr lang="en-CA" dirty="0"/>
              <a:t> </a:t>
            </a:r>
            <a:r>
              <a:rPr lang="en-CA" b="1" dirty="0">
                <a:solidFill>
                  <a:srgbClr val="FF0000"/>
                </a:solidFill>
              </a:rPr>
              <a:t>N.B. </a:t>
            </a:r>
            <a:r>
              <a:rPr lang="en-CA" dirty="0"/>
              <a:t>I do not recommend Nanopore for phage sequencing</a:t>
            </a:r>
          </a:p>
        </p:txBody>
      </p:sp>
      <p:sp>
        <p:nvSpPr>
          <p:cNvPr id="5" name="TextBox 4">
            <a:extLst>
              <a:ext uri="{FF2B5EF4-FFF2-40B4-BE49-F238E27FC236}">
                <a16:creationId xmlns:a16="http://schemas.microsoft.com/office/drawing/2014/main" id="{CA70EF8E-F9E9-8E5F-0030-02E473A0225B}"/>
              </a:ext>
            </a:extLst>
          </p:cNvPr>
          <p:cNvSpPr txBox="1"/>
          <p:nvPr/>
        </p:nvSpPr>
        <p:spPr>
          <a:xfrm>
            <a:off x="1905000" y="1483816"/>
            <a:ext cx="7239000" cy="1384995"/>
          </a:xfrm>
          <a:prstGeom prst="rect">
            <a:avLst/>
          </a:prstGeom>
          <a:noFill/>
        </p:spPr>
        <p:txBody>
          <a:bodyPr wrap="square" rtlCol="0">
            <a:spAutoFit/>
          </a:bodyPr>
          <a:lstStyle/>
          <a:p>
            <a:pPr marL="285750" indent="-285750">
              <a:buFont typeface="Wingdings" panose="05000000000000000000" pitchFamily="2" charset="2"/>
              <a:buChar char="Ø"/>
            </a:pPr>
            <a:r>
              <a:rPr lang="en-CA" sz="2800" dirty="0"/>
              <a:t>works with Ion Torrent, PacBio, Oxford Nanopore, and Illumina paired-end</a:t>
            </a:r>
          </a:p>
          <a:p>
            <a:pPr marL="285750" indent="-285750">
              <a:buFont typeface="Wingdings" panose="05000000000000000000" pitchFamily="2" charset="2"/>
              <a:buChar char="Ø"/>
            </a:pPr>
            <a:r>
              <a:rPr lang="en-CA" sz="2800" dirty="0"/>
              <a:t>Linux, macOS</a:t>
            </a:r>
          </a:p>
        </p:txBody>
      </p:sp>
      <p:sp>
        <p:nvSpPr>
          <p:cNvPr id="6" name="TextBox 5">
            <a:extLst>
              <a:ext uri="{FF2B5EF4-FFF2-40B4-BE49-F238E27FC236}">
                <a16:creationId xmlns:a16="http://schemas.microsoft.com/office/drawing/2014/main" id="{988808A5-23E1-0D71-658C-F9B27CEB1D9F}"/>
              </a:ext>
            </a:extLst>
          </p:cNvPr>
          <p:cNvSpPr txBox="1"/>
          <p:nvPr/>
        </p:nvSpPr>
        <p:spPr>
          <a:xfrm>
            <a:off x="1885507" y="2868811"/>
            <a:ext cx="6079998" cy="523220"/>
          </a:xfrm>
          <a:prstGeom prst="rect">
            <a:avLst/>
          </a:prstGeom>
          <a:noFill/>
        </p:spPr>
        <p:txBody>
          <a:bodyPr wrap="none" rtlCol="0">
            <a:spAutoFit/>
          </a:bodyPr>
          <a:lstStyle/>
          <a:p>
            <a:pPr marL="285750" indent="-285750">
              <a:buFont typeface="Wingdings" panose="05000000000000000000" pitchFamily="2" charset="2"/>
              <a:buChar char="Ø"/>
            </a:pPr>
            <a:r>
              <a:rPr lang="en-CA" sz="2800" dirty="0">
                <a:solidFill>
                  <a:srgbClr val="FF0000"/>
                </a:solidFill>
              </a:rPr>
              <a:t>URL: </a:t>
            </a:r>
            <a:r>
              <a:rPr lang="en-CA" sz="2800" dirty="0"/>
              <a:t>https://github.com/ablab/spades</a:t>
            </a:r>
          </a:p>
        </p:txBody>
      </p:sp>
      <p:sp>
        <p:nvSpPr>
          <p:cNvPr id="7" name="TextBox 6">
            <a:extLst>
              <a:ext uri="{FF2B5EF4-FFF2-40B4-BE49-F238E27FC236}">
                <a16:creationId xmlns:a16="http://schemas.microsoft.com/office/drawing/2014/main" id="{7D82B1D3-33E4-60B5-9E49-F06F6E2F1171}"/>
              </a:ext>
            </a:extLst>
          </p:cNvPr>
          <p:cNvSpPr txBox="1"/>
          <p:nvPr/>
        </p:nvSpPr>
        <p:spPr>
          <a:xfrm>
            <a:off x="1885507" y="3392031"/>
            <a:ext cx="7370287" cy="2246769"/>
          </a:xfrm>
          <a:prstGeom prst="rect">
            <a:avLst/>
          </a:prstGeom>
          <a:noFill/>
        </p:spPr>
        <p:txBody>
          <a:bodyPr wrap="none" rtlCol="0">
            <a:spAutoFit/>
          </a:bodyPr>
          <a:lstStyle/>
          <a:p>
            <a:pPr marL="285750" indent="-285750">
              <a:buFont typeface="Wingdings" panose="05000000000000000000" pitchFamily="2" charset="2"/>
              <a:buChar char="Ø"/>
            </a:pPr>
            <a:r>
              <a:rPr lang="en-CA" sz="2800" dirty="0">
                <a:solidFill>
                  <a:srgbClr val="FF0000"/>
                </a:solidFill>
              </a:rPr>
              <a:t>Reference: </a:t>
            </a:r>
            <a:r>
              <a:rPr lang="en-CA" sz="2800" dirty="0" err="1"/>
              <a:t>Prjibelski</a:t>
            </a:r>
            <a:r>
              <a:rPr lang="en-CA" sz="2800" dirty="0"/>
              <a:t> A, </a:t>
            </a:r>
            <a:r>
              <a:rPr lang="en-CA" sz="2800" dirty="0" err="1"/>
              <a:t>Antipov</a:t>
            </a:r>
            <a:r>
              <a:rPr lang="en-CA" sz="2800" dirty="0"/>
              <a:t> D, </a:t>
            </a:r>
            <a:r>
              <a:rPr lang="en-CA" sz="2800" dirty="0" err="1"/>
              <a:t>Meleshko</a:t>
            </a:r>
            <a:r>
              <a:rPr lang="en-CA" sz="2800" dirty="0"/>
              <a:t> D, </a:t>
            </a:r>
            <a:br>
              <a:rPr lang="en-CA" sz="2800" dirty="0"/>
            </a:br>
            <a:r>
              <a:rPr lang="en-CA" sz="2800" dirty="0"/>
              <a:t>Lapidus A, </a:t>
            </a:r>
            <a:r>
              <a:rPr lang="en-CA" sz="2800" dirty="0" err="1"/>
              <a:t>Korobeynikov</a:t>
            </a:r>
            <a:r>
              <a:rPr lang="en-CA" sz="2800" dirty="0"/>
              <a:t> A. Using </a:t>
            </a:r>
            <a:r>
              <a:rPr lang="en-CA" sz="2800" dirty="0" err="1"/>
              <a:t>SPAdes</a:t>
            </a:r>
            <a:r>
              <a:rPr lang="en-CA" sz="2800" dirty="0"/>
              <a:t> De </a:t>
            </a:r>
            <a:br>
              <a:rPr lang="en-CA" sz="2800" dirty="0"/>
            </a:br>
            <a:r>
              <a:rPr lang="en-CA" sz="2800" dirty="0"/>
              <a:t>Novo Assembler. Curr </a:t>
            </a:r>
            <a:r>
              <a:rPr lang="en-CA" sz="2800" dirty="0" err="1"/>
              <a:t>Protoc</a:t>
            </a:r>
            <a:r>
              <a:rPr lang="en-CA" sz="2800" dirty="0"/>
              <a:t> Bioinformatics. </a:t>
            </a:r>
            <a:br>
              <a:rPr lang="en-CA" sz="2800" dirty="0"/>
            </a:br>
            <a:r>
              <a:rPr lang="en-CA" sz="2800" dirty="0"/>
              <a:t>2020 Jun;70(1): e102. </a:t>
            </a:r>
            <a:r>
              <a:rPr lang="en-CA" sz="2800" dirty="0" err="1"/>
              <a:t>doi</a:t>
            </a:r>
            <a:r>
              <a:rPr lang="en-CA" sz="2800" dirty="0"/>
              <a:t>: 10.1002/cpbi.102. </a:t>
            </a:r>
            <a:br>
              <a:rPr lang="en-CA" sz="2800" dirty="0"/>
            </a:br>
            <a:r>
              <a:rPr lang="en-CA" sz="2800" dirty="0"/>
              <a:t>PMID: 32559359.</a:t>
            </a:r>
          </a:p>
        </p:txBody>
      </p:sp>
    </p:spTree>
    <p:extLst>
      <p:ext uri="{BB962C8B-B14F-4D97-AF65-F5344CB8AC3E}">
        <p14:creationId xmlns:p14="http://schemas.microsoft.com/office/powerpoint/2010/main" val="238337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4FB0-CEED-A260-1740-5994F46FCBFB}"/>
              </a:ext>
            </a:extLst>
          </p:cNvPr>
          <p:cNvSpPr>
            <a:spLocks noGrp="1"/>
          </p:cNvSpPr>
          <p:nvPr>
            <p:ph type="title"/>
          </p:nvPr>
        </p:nvSpPr>
        <p:spPr/>
        <p:txBody>
          <a:bodyPr>
            <a:noAutofit/>
          </a:bodyPr>
          <a:lstStyle/>
          <a:p>
            <a:r>
              <a:rPr lang="en-CA" b="1" dirty="0">
                <a:solidFill>
                  <a:srgbClr val="00B050"/>
                </a:solidFill>
              </a:rPr>
              <a:t>Setup for sequence assembly &amp; analysis</a:t>
            </a:r>
          </a:p>
        </p:txBody>
      </p:sp>
      <p:sp>
        <p:nvSpPr>
          <p:cNvPr id="3" name="Content Placeholder 2">
            <a:extLst>
              <a:ext uri="{FF2B5EF4-FFF2-40B4-BE49-F238E27FC236}">
                <a16:creationId xmlns:a16="http://schemas.microsoft.com/office/drawing/2014/main" id="{ED8DAD4D-B5D8-A5D2-3982-C957B5C9152C}"/>
              </a:ext>
            </a:extLst>
          </p:cNvPr>
          <p:cNvSpPr>
            <a:spLocks noGrp="1"/>
          </p:cNvSpPr>
          <p:nvPr>
            <p:ph idx="1"/>
          </p:nvPr>
        </p:nvSpPr>
        <p:spPr>
          <a:xfrm>
            <a:off x="457200" y="1600201"/>
            <a:ext cx="8229600" cy="1981200"/>
          </a:xfrm>
        </p:spPr>
        <p:txBody>
          <a:bodyPr/>
          <a:lstStyle/>
          <a:p>
            <a:pPr>
              <a:buFont typeface="Wingdings" panose="05000000000000000000" pitchFamily="2" charset="2"/>
              <a:buChar char="q"/>
            </a:pPr>
            <a:r>
              <a:rPr lang="en-CA" dirty="0"/>
              <a:t> Create a directory with the name of the phage under analysis</a:t>
            </a:r>
          </a:p>
          <a:p>
            <a:pPr>
              <a:buFont typeface="Wingdings" panose="05000000000000000000" pitchFamily="2" charset="2"/>
              <a:buChar char="q"/>
            </a:pPr>
            <a:r>
              <a:rPr lang="en-CA" dirty="0"/>
              <a:t> Create four subdirectories:</a:t>
            </a:r>
          </a:p>
        </p:txBody>
      </p:sp>
      <p:sp>
        <p:nvSpPr>
          <p:cNvPr id="4" name="TextBox 3">
            <a:extLst>
              <a:ext uri="{FF2B5EF4-FFF2-40B4-BE49-F238E27FC236}">
                <a16:creationId xmlns:a16="http://schemas.microsoft.com/office/drawing/2014/main" id="{2EF2DFE2-0C63-37AE-B0A7-920D6D5D6396}"/>
              </a:ext>
            </a:extLst>
          </p:cNvPr>
          <p:cNvSpPr txBox="1"/>
          <p:nvPr/>
        </p:nvSpPr>
        <p:spPr>
          <a:xfrm>
            <a:off x="2514600" y="3429000"/>
            <a:ext cx="2191754" cy="1815882"/>
          </a:xfrm>
          <a:prstGeom prst="rect">
            <a:avLst/>
          </a:prstGeom>
          <a:noFill/>
        </p:spPr>
        <p:txBody>
          <a:bodyPr wrap="none" rtlCol="0">
            <a:spAutoFit/>
          </a:bodyPr>
          <a:lstStyle/>
          <a:p>
            <a:pPr marL="285750" indent="-285750">
              <a:buFont typeface="Wingdings" panose="05000000000000000000" pitchFamily="2" charset="2"/>
              <a:buChar char="Ø"/>
            </a:pPr>
            <a:r>
              <a:rPr lang="en-CA" sz="2800" dirty="0"/>
              <a:t>Data</a:t>
            </a:r>
          </a:p>
          <a:p>
            <a:pPr marL="285750" indent="-285750">
              <a:buFont typeface="Wingdings" panose="05000000000000000000" pitchFamily="2" charset="2"/>
              <a:buChar char="Ø"/>
            </a:pPr>
            <a:r>
              <a:rPr lang="en-CA" sz="2800" dirty="0"/>
              <a:t>Assembly</a:t>
            </a:r>
          </a:p>
          <a:p>
            <a:pPr marL="285750" indent="-285750">
              <a:buFont typeface="Wingdings" panose="05000000000000000000" pitchFamily="2" charset="2"/>
              <a:buChar char="Ø"/>
            </a:pPr>
            <a:r>
              <a:rPr lang="en-CA" sz="2800" dirty="0"/>
              <a:t>Reassembly</a:t>
            </a:r>
          </a:p>
          <a:p>
            <a:pPr marL="285750" indent="-285750">
              <a:buFont typeface="Wingdings" panose="05000000000000000000" pitchFamily="2" charset="2"/>
              <a:buChar char="Ø"/>
            </a:pPr>
            <a:r>
              <a:rPr lang="en-CA" sz="2800" dirty="0"/>
              <a:t>Annotation</a:t>
            </a:r>
          </a:p>
        </p:txBody>
      </p:sp>
    </p:spTree>
    <p:extLst>
      <p:ext uri="{BB962C8B-B14F-4D97-AF65-F5344CB8AC3E}">
        <p14:creationId xmlns:p14="http://schemas.microsoft.com/office/powerpoint/2010/main" val="672602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Autofit/>
          </a:bodyPr>
          <a:lstStyle/>
          <a:p>
            <a:r>
              <a:rPr lang="en-US" b="1" dirty="0">
                <a:solidFill>
                  <a:srgbClr val="00B050"/>
                </a:solidFill>
              </a:rPr>
              <a:t>Genome assembly using SeqMan NGen18</a:t>
            </a:r>
          </a:p>
        </p:txBody>
      </p:sp>
      <p:sp>
        <p:nvSpPr>
          <p:cNvPr id="3" name="Content Placeholder 2"/>
          <p:cNvSpPr>
            <a:spLocks noGrp="1"/>
          </p:cNvSpPr>
          <p:nvPr>
            <p:ph idx="1"/>
          </p:nvPr>
        </p:nvSpPr>
        <p:spPr>
          <a:xfrm>
            <a:off x="457200" y="1600201"/>
            <a:ext cx="8229600" cy="646332"/>
          </a:xfrm>
        </p:spPr>
        <p:txBody>
          <a:bodyPr>
            <a:normAutofit/>
          </a:bodyPr>
          <a:lstStyle/>
          <a:p>
            <a:pPr>
              <a:buFont typeface="Wingdings" panose="05000000000000000000" pitchFamily="2" charset="2"/>
              <a:buChar char="q"/>
            </a:pPr>
            <a:r>
              <a:rPr lang="en-US" dirty="0"/>
              <a:t> Step-by-Step</a:t>
            </a:r>
          </a:p>
          <a:p>
            <a:endParaRPr lang="en-US" dirty="0"/>
          </a:p>
        </p:txBody>
      </p:sp>
      <p:pic>
        <p:nvPicPr>
          <p:cNvPr id="5" name="Picture 4">
            <a:extLst>
              <a:ext uri="{FF2B5EF4-FFF2-40B4-BE49-F238E27FC236}">
                <a16:creationId xmlns:a16="http://schemas.microsoft.com/office/drawing/2014/main" id="{70AB842E-F9A8-2F22-6EDA-A5C1EA483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114107"/>
            <a:ext cx="4457929" cy="4153113"/>
          </a:xfrm>
          <a:prstGeom prst="rect">
            <a:avLst/>
          </a:prstGeom>
        </p:spPr>
      </p:pic>
      <p:grpSp>
        <p:nvGrpSpPr>
          <p:cNvPr id="13" name="Group 12">
            <a:extLst>
              <a:ext uri="{FF2B5EF4-FFF2-40B4-BE49-F238E27FC236}">
                <a16:creationId xmlns:a16="http://schemas.microsoft.com/office/drawing/2014/main" id="{C361D407-9230-8B49-7A58-D25230FECCCD}"/>
              </a:ext>
            </a:extLst>
          </p:cNvPr>
          <p:cNvGrpSpPr/>
          <p:nvPr/>
        </p:nvGrpSpPr>
        <p:grpSpPr>
          <a:xfrm>
            <a:off x="228600" y="2438947"/>
            <a:ext cx="2307266" cy="1384995"/>
            <a:chOff x="228600" y="2438947"/>
            <a:chExt cx="2307266" cy="1384995"/>
          </a:xfrm>
        </p:grpSpPr>
        <p:sp>
          <p:nvSpPr>
            <p:cNvPr id="8" name="TextBox 7">
              <a:extLst>
                <a:ext uri="{FF2B5EF4-FFF2-40B4-BE49-F238E27FC236}">
                  <a16:creationId xmlns:a16="http://schemas.microsoft.com/office/drawing/2014/main" id="{F49C153A-BE06-5EAD-8A9A-EDE9C24F2850}"/>
                </a:ext>
              </a:extLst>
            </p:cNvPr>
            <p:cNvSpPr txBox="1"/>
            <p:nvPr/>
          </p:nvSpPr>
          <p:spPr>
            <a:xfrm>
              <a:off x="228600" y="2438947"/>
              <a:ext cx="1783047" cy="1384995"/>
            </a:xfrm>
            <a:prstGeom prst="rect">
              <a:avLst/>
            </a:prstGeom>
            <a:noFill/>
            <a:ln w="28575">
              <a:solidFill>
                <a:schemeClr val="tx1"/>
              </a:solidFill>
            </a:ln>
          </p:spPr>
          <p:txBody>
            <a:bodyPr wrap="square" rtlCol="0">
              <a:spAutoFit/>
            </a:bodyPr>
            <a:lstStyle/>
            <a:p>
              <a:r>
                <a:rPr lang="en-CA" sz="2800" dirty="0">
                  <a:solidFill>
                    <a:srgbClr val="FF0000"/>
                  </a:solidFill>
                </a:rPr>
                <a:t>START POINT - GENERAL</a:t>
              </a:r>
            </a:p>
          </p:txBody>
        </p:sp>
        <p:sp>
          <p:nvSpPr>
            <p:cNvPr id="10" name="Arrow: Right 9">
              <a:extLst>
                <a:ext uri="{FF2B5EF4-FFF2-40B4-BE49-F238E27FC236}">
                  <a16:creationId xmlns:a16="http://schemas.microsoft.com/office/drawing/2014/main" id="{1EF13784-2A01-60C7-1565-E67450418C2E}"/>
                </a:ext>
              </a:extLst>
            </p:cNvPr>
            <p:cNvSpPr/>
            <p:nvPr/>
          </p:nvSpPr>
          <p:spPr>
            <a:xfrm>
              <a:off x="2002466" y="2902844"/>
              <a:ext cx="5334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09889C90-AAAB-5F67-EE47-D4B42E6A6A9E}"/>
              </a:ext>
            </a:extLst>
          </p:cNvPr>
          <p:cNvGrpSpPr/>
          <p:nvPr/>
        </p:nvGrpSpPr>
        <p:grpSpPr>
          <a:xfrm>
            <a:off x="6887012" y="2438947"/>
            <a:ext cx="2028388" cy="1384995"/>
            <a:chOff x="6887012" y="2438947"/>
            <a:chExt cx="2028388" cy="1384995"/>
          </a:xfrm>
        </p:grpSpPr>
        <p:sp>
          <p:nvSpPr>
            <p:cNvPr id="9" name="TextBox 8">
              <a:extLst>
                <a:ext uri="{FF2B5EF4-FFF2-40B4-BE49-F238E27FC236}">
                  <a16:creationId xmlns:a16="http://schemas.microsoft.com/office/drawing/2014/main" id="{35062125-02E3-9141-8C88-1E1D97376F9C}"/>
                </a:ext>
              </a:extLst>
            </p:cNvPr>
            <p:cNvSpPr txBox="1"/>
            <p:nvPr/>
          </p:nvSpPr>
          <p:spPr>
            <a:xfrm>
              <a:off x="7429272" y="2438947"/>
              <a:ext cx="1486128" cy="1384995"/>
            </a:xfrm>
            <a:prstGeom prst="rect">
              <a:avLst/>
            </a:prstGeom>
            <a:noFill/>
            <a:ln w="28575">
              <a:solidFill>
                <a:schemeClr val="tx1"/>
              </a:solidFill>
            </a:ln>
          </p:spPr>
          <p:txBody>
            <a:bodyPr wrap="square" rtlCol="0">
              <a:spAutoFit/>
            </a:bodyPr>
            <a:lstStyle/>
            <a:p>
              <a:r>
                <a:rPr lang="en-CA" sz="2800" dirty="0">
                  <a:solidFill>
                    <a:srgbClr val="FF0000"/>
                  </a:solidFill>
                </a:rPr>
                <a:t>START POINT - SPECIFIC</a:t>
              </a:r>
            </a:p>
          </p:txBody>
        </p:sp>
        <p:sp>
          <p:nvSpPr>
            <p:cNvPr id="11" name="Arrow: Right 10">
              <a:extLst>
                <a:ext uri="{FF2B5EF4-FFF2-40B4-BE49-F238E27FC236}">
                  <a16:creationId xmlns:a16="http://schemas.microsoft.com/office/drawing/2014/main" id="{6D9C7DCE-C5B9-ECD0-FD59-68E1CFA07B96}"/>
                </a:ext>
              </a:extLst>
            </p:cNvPr>
            <p:cNvSpPr/>
            <p:nvPr/>
          </p:nvSpPr>
          <p:spPr>
            <a:xfrm rot="10800000">
              <a:off x="6887012" y="2902844"/>
              <a:ext cx="533400" cy="457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11599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399FD3-6A81-E8AE-BB53-FDFD8CCB5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4344" y="228600"/>
            <a:ext cx="4127712" cy="2692538"/>
          </a:xfrm>
          <a:prstGeom prst="rect">
            <a:avLst/>
          </a:prstGeom>
        </p:spPr>
      </p:pic>
      <p:pic>
        <p:nvPicPr>
          <p:cNvPr id="8" name="Picture 7">
            <a:extLst>
              <a:ext uri="{FF2B5EF4-FFF2-40B4-BE49-F238E27FC236}">
                <a16:creationId xmlns:a16="http://schemas.microsoft.com/office/drawing/2014/main" id="{92B5FC77-7A4E-19A4-F293-FD2EEFF30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921138"/>
            <a:ext cx="9144000" cy="3841750"/>
          </a:xfrm>
          <a:prstGeom prst="rect">
            <a:avLst/>
          </a:prstGeom>
        </p:spPr>
      </p:pic>
      <p:sp>
        <p:nvSpPr>
          <p:cNvPr id="9" name="Arrow: Right 8">
            <a:extLst>
              <a:ext uri="{FF2B5EF4-FFF2-40B4-BE49-F238E27FC236}">
                <a16:creationId xmlns:a16="http://schemas.microsoft.com/office/drawing/2014/main" id="{62C05C3B-B713-3C32-4229-AED09C68F07C}"/>
              </a:ext>
            </a:extLst>
          </p:cNvPr>
          <p:cNvSpPr/>
          <p:nvPr/>
        </p:nvSpPr>
        <p:spPr>
          <a:xfrm rot="10800000">
            <a:off x="6715284" y="1530796"/>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94870079-8854-BF1D-A02D-02E830043A6E}"/>
              </a:ext>
            </a:extLst>
          </p:cNvPr>
          <p:cNvSpPr/>
          <p:nvPr/>
        </p:nvSpPr>
        <p:spPr>
          <a:xfrm rot="10800000">
            <a:off x="4194228" y="38100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C77562F8-87AB-0663-9B14-1FFBF685AEF2}"/>
              </a:ext>
            </a:extLst>
          </p:cNvPr>
          <p:cNvSpPr/>
          <p:nvPr/>
        </p:nvSpPr>
        <p:spPr>
          <a:xfrm rot="10800000">
            <a:off x="7031349" y="4232413"/>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9A1D2EC3-983B-875A-5AF4-0FF9B27791A3}"/>
              </a:ext>
            </a:extLst>
          </p:cNvPr>
          <p:cNvSpPr txBox="1"/>
          <p:nvPr/>
        </p:nvSpPr>
        <p:spPr>
          <a:xfrm>
            <a:off x="111551" y="5673265"/>
            <a:ext cx="4945585" cy="1077218"/>
          </a:xfrm>
          <a:prstGeom prst="rect">
            <a:avLst/>
          </a:prstGeom>
          <a:noFill/>
          <a:ln w="28575">
            <a:solidFill>
              <a:schemeClr val="tx1"/>
            </a:solidFill>
          </a:ln>
        </p:spPr>
        <p:txBody>
          <a:bodyPr wrap="none" rtlCol="0">
            <a:spAutoFit/>
          </a:bodyPr>
          <a:lstStyle/>
          <a:p>
            <a:pPr algn="ctr"/>
            <a:r>
              <a:rPr lang="en-CA" sz="3200" dirty="0"/>
              <a:t>Move from screen to screen </a:t>
            </a:r>
          </a:p>
          <a:p>
            <a:pPr algn="ctr"/>
            <a:r>
              <a:rPr lang="en-CA" sz="3200" dirty="0"/>
              <a:t>with </a:t>
            </a:r>
            <a:r>
              <a:rPr lang="en-CA" sz="3200" b="1" dirty="0"/>
              <a:t>NEXT</a:t>
            </a:r>
          </a:p>
        </p:txBody>
      </p:sp>
    </p:spTree>
    <p:extLst>
      <p:ext uri="{BB962C8B-B14F-4D97-AF65-F5344CB8AC3E}">
        <p14:creationId xmlns:p14="http://schemas.microsoft.com/office/powerpoint/2010/main" val="77293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6C3A-2932-2DCE-0F03-5B5DA364D687}"/>
              </a:ext>
            </a:extLst>
          </p:cNvPr>
          <p:cNvSpPr>
            <a:spLocks noGrp="1"/>
          </p:cNvSpPr>
          <p:nvPr>
            <p:ph type="title"/>
          </p:nvPr>
        </p:nvSpPr>
        <p:spPr/>
        <p:txBody>
          <a:bodyPr/>
          <a:lstStyle/>
          <a:p>
            <a:r>
              <a:rPr lang="en-CA" b="1" dirty="0">
                <a:solidFill>
                  <a:srgbClr val="00B050"/>
                </a:solidFill>
              </a:rPr>
              <a:t>Adding Illumina data</a:t>
            </a:r>
          </a:p>
        </p:txBody>
      </p:sp>
      <p:pic>
        <p:nvPicPr>
          <p:cNvPr id="5" name="Picture 4">
            <a:extLst>
              <a:ext uri="{FF2B5EF4-FFF2-40B4-BE49-F238E27FC236}">
                <a16:creationId xmlns:a16="http://schemas.microsoft.com/office/drawing/2014/main" id="{6B750722-71AD-5AA3-9D88-89D56F5CC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2306"/>
            <a:ext cx="9144000" cy="1842025"/>
          </a:xfrm>
          <a:prstGeom prst="rect">
            <a:avLst/>
          </a:prstGeom>
        </p:spPr>
      </p:pic>
      <p:pic>
        <p:nvPicPr>
          <p:cNvPr id="7" name="Picture 6">
            <a:extLst>
              <a:ext uri="{FF2B5EF4-FFF2-40B4-BE49-F238E27FC236}">
                <a16:creationId xmlns:a16="http://schemas.microsoft.com/office/drawing/2014/main" id="{E3F2CE39-EC66-A759-F9B9-08A3DDB2A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5" y="3450264"/>
            <a:ext cx="9144000" cy="2258532"/>
          </a:xfrm>
          <a:prstGeom prst="rect">
            <a:avLst/>
          </a:prstGeom>
        </p:spPr>
      </p:pic>
      <p:sp>
        <p:nvSpPr>
          <p:cNvPr id="11" name="Arrow: Right 10">
            <a:extLst>
              <a:ext uri="{FF2B5EF4-FFF2-40B4-BE49-F238E27FC236}">
                <a16:creationId xmlns:a16="http://schemas.microsoft.com/office/drawing/2014/main" id="{C36598F2-2200-50DB-9F26-6E222BF79959}"/>
              </a:ext>
            </a:extLst>
          </p:cNvPr>
          <p:cNvSpPr/>
          <p:nvPr/>
        </p:nvSpPr>
        <p:spPr>
          <a:xfrm rot="10800000">
            <a:off x="7772400" y="5050894"/>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187A0B8D-F040-19D5-499E-0C2B7E99B6F6}"/>
              </a:ext>
            </a:extLst>
          </p:cNvPr>
          <p:cNvSpPr/>
          <p:nvPr/>
        </p:nvSpPr>
        <p:spPr>
          <a:xfrm rot="10800000">
            <a:off x="6556428" y="25908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3FBD350A-2735-D16C-8ECA-2EB22F58BEA3}"/>
              </a:ext>
            </a:extLst>
          </p:cNvPr>
          <p:cNvSpPr/>
          <p:nvPr/>
        </p:nvSpPr>
        <p:spPr>
          <a:xfrm rot="10800000">
            <a:off x="2209800" y="2644848"/>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F432BA07-EB97-403E-EF0B-52084446FC71}"/>
              </a:ext>
            </a:extLst>
          </p:cNvPr>
          <p:cNvSpPr/>
          <p:nvPr/>
        </p:nvSpPr>
        <p:spPr>
          <a:xfrm>
            <a:off x="6934200" y="1523571"/>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5218A1DD-D1AE-BE87-BF97-51302969D4EE}"/>
              </a:ext>
            </a:extLst>
          </p:cNvPr>
          <p:cNvSpPr txBox="1"/>
          <p:nvPr/>
        </p:nvSpPr>
        <p:spPr>
          <a:xfrm>
            <a:off x="574785" y="5791692"/>
            <a:ext cx="4781117" cy="584775"/>
          </a:xfrm>
          <a:prstGeom prst="rect">
            <a:avLst/>
          </a:prstGeom>
          <a:noFill/>
        </p:spPr>
        <p:txBody>
          <a:bodyPr wrap="none" rtlCol="0">
            <a:spAutoFit/>
          </a:bodyPr>
          <a:lstStyle/>
          <a:p>
            <a:r>
              <a:rPr lang="en-CA" sz="3200" dirty="0"/>
              <a:t>N.B. Compressed </a:t>
            </a:r>
            <a:r>
              <a:rPr lang="en-CA" sz="3200" dirty="0" err="1"/>
              <a:t>fastq</a:t>
            </a:r>
            <a:r>
              <a:rPr lang="en-CA" sz="3200" dirty="0"/>
              <a:t> data</a:t>
            </a:r>
          </a:p>
        </p:txBody>
      </p:sp>
    </p:spTree>
    <p:extLst>
      <p:ext uri="{BB962C8B-B14F-4D97-AF65-F5344CB8AC3E}">
        <p14:creationId xmlns:p14="http://schemas.microsoft.com/office/powerpoint/2010/main" val="142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8927-A248-59CD-0B4C-3986512F5E67}"/>
              </a:ext>
            </a:extLst>
          </p:cNvPr>
          <p:cNvSpPr>
            <a:spLocks noGrp="1"/>
          </p:cNvSpPr>
          <p:nvPr>
            <p:ph type="title"/>
          </p:nvPr>
        </p:nvSpPr>
        <p:spPr/>
        <p:txBody>
          <a:bodyPr/>
          <a:lstStyle/>
          <a:p>
            <a:r>
              <a:rPr lang="en-CA" b="1" dirty="0">
                <a:solidFill>
                  <a:srgbClr val="00B050"/>
                </a:solidFill>
              </a:rPr>
              <a:t>Changing number of reads</a:t>
            </a:r>
          </a:p>
        </p:txBody>
      </p:sp>
      <p:pic>
        <p:nvPicPr>
          <p:cNvPr id="5" name="Picture 4">
            <a:extLst>
              <a:ext uri="{FF2B5EF4-FFF2-40B4-BE49-F238E27FC236}">
                <a16:creationId xmlns:a16="http://schemas.microsoft.com/office/drawing/2014/main" id="{7B9783F7-6233-54AE-F2C5-0C9C10157DBB}"/>
              </a:ext>
            </a:extLst>
          </p:cNvPr>
          <p:cNvPicPr>
            <a:picLocks noChangeAspect="1"/>
          </p:cNvPicPr>
          <p:nvPr/>
        </p:nvPicPr>
        <p:blipFill>
          <a:blip r:embed="rId2">
            <a:extLst>
              <a:ext uri="{28A0092B-C50C-407E-A947-70E740481C1C}">
                <a14:useLocalDpi xmlns:a14="http://schemas.microsoft.com/office/drawing/2010/main" val="0"/>
              </a:ext>
            </a:extLst>
          </a:blip>
          <a:srcRect r="25394" b="70929"/>
          <a:stretch/>
        </p:blipFill>
        <p:spPr>
          <a:xfrm>
            <a:off x="1447800" y="1524000"/>
            <a:ext cx="6604339" cy="1587641"/>
          </a:xfrm>
          <a:prstGeom prst="rect">
            <a:avLst/>
          </a:prstGeom>
        </p:spPr>
      </p:pic>
      <p:pic>
        <p:nvPicPr>
          <p:cNvPr id="7" name="Picture 6">
            <a:extLst>
              <a:ext uri="{FF2B5EF4-FFF2-40B4-BE49-F238E27FC236}">
                <a16:creationId xmlns:a16="http://schemas.microsoft.com/office/drawing/2014/main" id="{FA49F8F2-F697-C407-60CF-346A5A732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9" y="4514808"/>
            <a:ext cx="6604339" cy="1638384"/>
          </a:xfrm>
          <a:prstGeom prst="rect">
            <a:avLst/>
          </a:prstGeom>
        </p:spPr>
      </p:pic>
      <p:sp>
        <p:nvSpPr>
          <p:cNvPr id="8" name="Arrow: Down 7">
            <a:extLst>
              <a:ext uri="{FF2B5EF4-FFF2-40B4-BE49-F238E27FC236}">
                <a16:creationId xmlns:a16="http://schemas.microsoft.com/office/drawing/2014/main" id="{AA68880C-01F5-2E08-CC02-71917B245534}"/>
              </a:ext>
            </a:extLst>
          </p:cNvPr>
          <p:cNvSpPr/>
          <p:nvPr/>
        </p:nvSpPr>
        <p:spPr>
          <a:xfrm>
            <a:off x="4572000" y="3276600"/>
            <a:ext cx="609600" cy="914400"/>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966EA65A-956C-48A5-5506-E3026D4727BB}"/>
              </a:ext>
            </a:extLst>
          </p:cNvPr>
          <p:cNvSpPr txBox="1"/>
          <p:nvPr/>
        </p:nvSpPr>
        <p:spPr>
          <a:xfrm>
            <a:off x="7315200" y="2128274"/>
            <a:ext cx="1641603" cy="584775"/>
          </a:xfrm>
          <a:prstGeom prst="rect">
            <a:avLst/>
          </a:prstGeom>
          <a:noFill/>
          <a:ln w="28575">
            <a:solidFill>
              <a:schemeClr val="tx1"/>
            </a:solidFill>
          </a:ln>
        </p:spPr>
        <p:txBody>
          <a:bodyPr wrap="none" rtlCol="0">
            <a:spAutoFit/>
          </a:bodyPr>
          <a:lstStyle/>
          <a:p>
            <a:r>
              <a:rPr lang="en-CA" sz="3200" dirty="0"/>
              <a:t>DEFAULT</a:t>
            </a:r>
          </a:p>
        </p:txBody>
      </p:sp>
      <p:sp>
        <p:nvSpPr>
          <p:cNvPr id="10" name="TextBox 9">
            <a:extLst>
              <a:ext uri="{FF2B5EF4-FFF2-40B4-BE49-F238E27FC236}">
                <a16:creationId xmlns:a16="http://schemas.microsoft.com/office/drawing/2014/main" id="{C1285BB4-2D34-8E2B-1931-CF086A31EA20}"/>
              </a:ext>
            </a:extLst>
          </p:cNvPr>
          <p:cNvSpPr txBox="1"/>
          <p:nvPr/>
        </p:nvSpPr>
        <p:spPr>
          <a:xfrm>
            <a:off x="7315199" y="5041612"/>
            <a:ext cx="1604093" cy="584775"/>
          </a:xfrm>
          <a:prstGeom prst="rect">
            <a:avLst/>
          </a:prstGeom>
          <a:noFill/>
          <a:ln w="28575">
            <a:solidFill>
              <a:schemeClr val="tx1"/>
            </a:solidFill>
          </a:ln>
        </p:spPr>
        <p:txBody>
          <a:bodyPr wrap="none" rtlCol="0">
            <a:spAutoFit/>
          </a:bodyPr>
          <a:lstStyle/>
          <a:p>
            <a:r>
              <a:rPr lang="en-CA" sz="3200" dirty="0"/>
              <a:t>DESIRED</a:t>
            </a:r>
          </a:p>
        </p:txBody>
      </p:sp>
    </p:spTree>
    <p:extLst>
      <p:ext uri="{BB962C8B-B14F-4D97-AF65-F5344CB8AC3E}">
        <p14:creationId xmlns:p14="http://schemas.microsoft.com/office/powerpoint/2010/main" val="351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A89-9056-4711-7166-D4DBE8D95919}"/>
              </a:ext>
            </a:extLst>
          </p:cNvPr>
          <p:cNvSpPr>
            <a:spLocks noGrp="1"/>
          </p:cNvSpPr>
          <p:nvPr>
            <p:ph type="title"/>
          </p:nvPr>
        </p:nvSpPr>
        <p:spPr>
          <a:xfrm>
            <a:off x="581970" y="-228600"/>
            <a:ext cx="8229600" cy="1143000"/>
          </a:xfrm>
        </p:spPr>
        <p:txBody>
          <a:bodyPr/>
          <a:lstStyle/>
          <a:p>
            <a:r>
              <a:rPr lang="en-CA" b="1" dirty="0">
                <a:solidFill>
                  <a:srgbClr val="00B050"/>
                </a:solidFill>
              </a:rPr>
              <a:t>Assembly options and names</a:t>
            </a:r>
          </a:p>
        </p:txBody>
      </p:sp>
      <p:pic>
        <p:nvPicPr>
          <p:cNvPr id="5" name="Picture 4">
            <a:extLst>
              <a:ext uri="{FF2B5EF4-FFF2-40B4-BE49-F238E27FC236}">
                <a16:creationId xmlns:a16="http://schemas.microsoft.com/office/drawing/2014/main" id="{A7D4C09F-2827-852D-3F2F-5C1437266AA0}"/>
              </a:ext>
            </a:extLst>
          </p:cNvPr>
          <p:cNvPicPr>
            <a:picLocks noChangeAspect="1"/>
          </p:cNvPicPr>
          <p:nvPr/>
        </p:nvPicPr>
        <p:blipFill>
          <a:blip r:embed="rId2">
            <a:extLst>
              <a:ext uri="{28A0092B-C50C-407E-A947-70E740481C1C}">
                <a14:useLocalDpi xmlns:a14="http://schemas.microsoft.com/office/drawing/2010/main" val="0"/>
              </a:ext>
            </a:extLst>
          </a:blip>
          <a:srcRect r="4546"/>
          <a:stretch/>
        </p:blipFill>
        <p:spPr>
          <a:xfrm>
            <a:off x="187197" y="684808"/>
            <a:ext cx="5867702" cy="1714588"/>
          </a:xfrm>
          <a:prstGeom prst="rect">
            <a:avLst/>
          </a:prstGeom>
        </p:spPr>
      </p:pic>
      <p:pic>
        <p:nvPicPr>
          <p:cNvPr id="7" name="Picture 6">
            <a:extLst>
              <a:ext uri="{FF2B5EF4-FFF2-40B4-BE49-F238E27FC236}">
                <a16:creationId xmlns:a16="http://schemas.microsoft.com/office/drawing/2014/main" id="{A3D9F3FA-6ABF-85C4-A7B0-B37F0AD0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97" y="2834065"/>
            <a:ext cx="5867702" cy="1676486"/>
          </a:xfrm>
          <a:prstGeom prst="rect">
            <a:avLst/>
          </a:prstGeom>
        </p:spPr>
      </p:pic>
      <p:pic>
        <p:nvPicPr>
          <p:cNvPr id="9" name="Picture 8">
            <a:extLst>
              <a:ext uri="{FF2B5EF4-FFF2-40B4-BE49-F238E27FC236}">
                <a16:creationId xmlns:a16="http://schemas.microsoft.com/office/drawing/2014/main" id="{0CA0AC30-6D13-A393-6DFC-9A99C3D9B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64" y="4724400"/>
            <a:ext cx="8318928" cy="1930499"/>
          </a:xfrm>
          <a:prstGeom prst="rect">
            <a:avLst/>
          </a:prstGeom>
        </p:spPr>
      </p:pic>
      <p:sp>
        <p:nvSpPr>
          <p:cNvPr id="12" name="TextBox 11">
            <a:extLst>
              <a:ext uri="{FF2B5EF4-FFF2-40B4-BE49-F238E27FC236}">
                <a16:creationId xmlns:a16="http://schemas.microsoft.com/office/drawing/2014/main" id="{8FBDAB8C-A259-371A-988F-4BF0C9B1BA90}"/>
              </a:ext>
            </a:extLst>
          </p:cNvPr>
          <p:cNvSpPr txBox="1"/>
          <p:nvPr/>
        </p:nvSpPr>
        <p:spPr>
          <a:xfrm>
            <a:off x="5334000" y="1345724"/>
            <a:ext cx="1563633" cy="584775"/>
          </a:xfrm>
          <a:prstGeom prst="rect">
            <a:avLst/>
          </a:prstGeom>
          <a:noFill/>
          <a:ln w="28575">
            <a:solidFill>
              <a:schemeClr val="tx1"/>
            </a:solidFill>
          </a:ln>
        </p:spPr>
        <p:txBody>
          <a:bodyPr wrap="none" rtlCol="0">
            <a:spAutoFit/>
          </a:bodyPr>
          <a:lstStyle/>
          <a:p>
            <a:r>
              <a:rPr lang="en-CA" sz="3200" dirty="0"/>
              <a:t>QUERRY</a:t>
            </a:r>
          </a:p>
        </p:txBody>
      </p:sp>
      <p:sp>
        <p:nvSpPr>
          <p:cNvPr id="13" name="TextBox 12">
            <a:extLst>
              <a:ext uri="{FF2B5EF4-FFF2-40B4-BE49-F238E27FC236}">
                <a16:creationId xmlns:a16="http://schemas.microsoft.com/office/drawing/2014/main" id="{7A47E953-89BD-F33D-0E9E-49DFE1D1D891}"/>
              </a:ext>
            </a:extLst>
          </p:cNvPr>
          <p:cNvSpPr txBox="1"/>
          <p:nvPr/>
        </p:nvSpPr>
        <p:spPr>
          <a:xfrm>
            <a:off x="5313769" y="3379920"/>
            <a:ext cx="1661224" cy="584775"/>
          </a:xfrm>
          <a:prstGeom prst="rect">
            <a:avLst/>
          </a:prstGeom>
          <a:noFill/>
          <a:ln w="28575">
            <a:solidFill>
              <a:schemeClr val="tx1"/>
            </a:solidFill>
          </a:ln>
        </p:spPr>
        <p:txBody>
          <a:bodyPr wrap="none" rtlCol="0">
            <a:spAutoFit/>
          </a:bodyPr>
          <a:lstStyle/>
          <a:p>
            <a:r>
              <a:rPr lang="en-CA" sz="3200" dirty="0"/>
              <a:t>ANSWER</a:t>
            </a:r>
          </a:p>
        </p:txBody>
      </p:sp>
      <p:sp>
        <p:nvSpPr>
          <p:cNvPr id="14" name="Arrow: Right 13">
            <a:extLst>
              <a:ext uri="{FF2B5EF4-FFF2-40B4-BE49-F238E27FC236}">
                <a16:creationId xmlns:a16="http://schemas.microsoft.com/office/drawing/2014/main" id="{3D156431-9E7F-CD27-AF6A-81BC43B52ED0}"/>
              </a:ext>
            </a:extLst>
          </p:cNvPr>
          <p:cNvSpPr/>
          <p:nvPr/>
        </p:nvSpPr>
        <p:spPr>
          <a:xfrm rot="10800000">
            <a:off x="3958256" y="453713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DB6D8C8F-DC39-BB4F-F7DE-27FCC0B5A1A7}"/>
              </a:ext>
            </a:extLst>
          </p:cNvPr>
          <p:cNvSpPr/>
          <p:nvPr/>
        </p:nvSpPr>
        <p:spPr>
          <a:xfrm rot="10800000">
            <a:off x="7739947" y="5146733"/>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4211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E9E2-CD91-7880-7A0F-800110CCAFA3}"/>
              </a:ext>
            </a:extLst>
          </p:cNvPr>
          <p:cNvSpPr>
            <a:spLocks noGrp="1"/>
          </p:cNvSpPr>
          <p:nvPr>
            <p:ph type="title"/>
          </p:nvPr>
        </p:nvSpPr>
        <p:spPr/>
        <p:txBody>
          <a:bodyPr/>
          <a:lstStyle/>
          <a:p>
            <a:r>
              <a:rPr lang="en-CA" b="1" dirty="0">
                <a:solidFill>
                  <a:srgbClr val="00B050"/>
                </a:solidFill>
              </a:rPr>
              <a:t>Run</a:t>
            </a:r>
          </a:p>
        </p:txBody>
      </p:sp>
      <p:pic>
        <p:nvPicPr>
          <p:cNvPr id="4" name="Picture 3">
            <a:extLst>
              <a:ext uri="{FF2B5EF4-FFF2-40B4-BE49-F238E27FC236}">
                <a16:creationId xmlns:a16="http://schemas.microsoft.com/office/drawing/2014/main" id="{25D60E2C-1E36-085A-D2D3-4CE5B822B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4787" y="1981200"/>
            <a:ext cx="4394426" cy="2641736"/>
          </a:xfrm>
          <a:prstGeom prst="rect">
            <a:avLst/>
          </a:prstGeom>
        </p:spPr>
      </p:pic>
    </p:spTree>
    <p:extLst>
      <p:ext uri="{BB962C8B-B14F-4D97-AF65-F5344CB8AC3E}">
        <p14:creationId xmlns:p14="http://schemas.microsoft.com/office/powerpoint/2010/main" val="275728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D20BE-AAA9-A7DF-85E3-24C273656781}"/>
              </a:ext>
            </a:extLst>
          </p:cNvPr>
          <p:cNvSpPr>
            <a:spLocks noGrp="1"/>
          </p:cNvSpPr>
          <p:nvPr>
            <p:ph type="title"/>
          </p:nvPr>
        </p:nvSpPr>
        <p:spPr/>
        <p:txBody>
          <a:bodyPr/>
          <a:lstStyle/>
          <a:p>
            <a:r>
              <a:rPr lang="en-CA" b="1" dirty="0">
                <a:solidFill>
                  <a:srgbClr val="00B050"/>
                </a:solidFill>
              </a:rPr>
              <a:t>Acknowledgement</a:t>
            </a:r>
          </a:p>
        </p:txBody>
      </p:sp>
      <p:sp>
        <p:nvSpPr>
          <p:cNvPr id="3" name="Content Placeholder 2">
            <a:extLst>
              <a:ext uri="{FF2B5EF4-FFF2-40B4-BE49-F238E27FC236}">
                <a16:creationId xmlns:a16="http://schemas.microsoft.com/office/drawing/2014/main" id="{300061AE-73A9-10DC-C062-756506DCF65B}"/>
              </a:ext>
            </a:extLst>
          </p:cNvPr>
          <p:cNvSpPr>
            <a:spLocks noGrp="1"/>
          </p:cNvSpPr>
          <p:nvPr>
            <p:ph idx="1"/>
          </p:nvPr>
        </p:nvSpPr>
        <p:spPr>
          <a:xfrm>
            <a:off x="457200" y="1600201"/>
            <a:ext cx="8229600" cy="1447799"/>
          </a:xfrm>
        </p:spPr>
        <p:txBody>
          <a:bodyPr>
            <a:normAutofit lnSpcReduction="10000"/>
          </a:bodyPr>
          <a:lstStyle/>
          <a:p>
            <a:pPr marL="0" indent="0">
              <a:buNone/>
            </a:pPr>
            <a:r>
              <a:rPr lang="en-CA" dirty="0"/>
              <a:t>We thank Brian Anderson from DNASTAR Inc. for access to the latest version of Lasergene Suite software</a:t>
            </a:r>
          </a:p>
        </p:txBody>
      </p:sp>
      <p:pic>
        <p:nvPicPr>
          <p:cNvPr id="5" name="Picture 4">
            <a:extLst>
              <a:ext uri="{FF2B5EF4-FFF2-40B4-BE49-F238E27FC236}">
                <a16:creationId xmlns:a16="http://schemas.microsoft.com/office/drawing/2014/main" id="{A4CAE6BA-C955-ABA9-5E63-EB69363E9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837" y="3260726"/>
            <a:ext cx="4124325" cy="1104900"/>
          </a:xfrm>
          <a:prstGeom prst="rect">
            <a:avLst/>
          </a:prstGeom>
        </p:spPr>
      </p:pic>
    </p:spTree>
    <p:extLst>
      <p:ext uri="{BB962C8B-B14F-4D97-AF65-F5344CB8AC3E}">
        <p14:creationId xmlns:p14="http://schemas.microsoft.com/office/powerpoint/2010/main" val="25473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3034-1CA3-DFFD-F813-7FC3EC204236}"/>
              </a:ext>
            </a:extLst>
          </p:cNvPr>
          <p:cNvSpPr>
            <a:spLocks noGrp="1"/>
          </p:cNvSpPr>
          <p:nvPr>
            <p:ph type="title"/>
          </p:nvPr>
        </p:nvSpPr>
        <p:spPr/>
        <p:txBody>
          <a:bodyPr/>
          <a:lstStyle/>
          <a:p>
            <a:r>
              <a:rPr lang="en-CA" b="1" dirty="0">
                <a:solidFill>
                  <a:srgbClr val="00B050"/>
                </a:solidFill>
              </a:rPr>
              <a:t>Finished</a:t>
            </a:r>
          </a:p>
        </p:txBody>
      </p:sp>
      <p:pic>
        <p:nvPicPr>
          <p:cNvPr id="5" name="Content Placeholder 4">
            <a:extLst>
              <a:ext uri="{FF2B5EF4-FFF2-40B4-BE49-F238E27FC236}">
                <a16:creationId xmlns:a16="http://schemas.microsoft.com/office/drawing/2014/main" id="{EA5F995F-DCAD-C15B-52E1-C83BC98069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191" y="1295400"/>
            <a:ext cx="7657395" cy="4525963"/>
          </a:xfrm>
        </p:spPr>
      </p:pic>
      <p:sp>
        <p:nvSpPr>
          <p:cNvPr id="8" name="Arrow: Right 7">
            <a:extLst>
              <a:ext uri="{FF2B5EF4-FFF2-40B4-BE49-F238E27FC236}">
                <a16:creationId xmlns:a16="http://schemas.microsoft.com/office/drawing/2014/main" id="{25CEFE1A-CB8E-2DFE-B05D-AB646D642931}"/>
              </a:ext>
            </a:extLst>
          </p:cNvPr>
          <p:cNvSpPr/>
          <p:nvPr/>
        </p:nvSpPr>
        <p:spPr>
          <a:xfrm rot="10800000">
            <a:off x="3048000" y="54102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9152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80AF-4061-3D74-B132-06723BF08D33}"/>
              </a:ext>
            </a:extLst>
          </p:cNvPr>
          <p:cNvSpPr>
            <a:spLocks noGrp="1"/>
          </p:cNvSpPr>
          <p:nvPr>
            <p:ph type="title"/>
          </p:nvPr>
        </p:nvSpPr>
        <p:spPr>
          <a:xfrm>
            <a:off x="457200" y="-152400"/>
            <a:ext cx="8229600" cy="1143000"/>
          </a:xfrm>
        </p:spPr>
        <p:txBody>
          <a:bodyPr/>
          <a:lstStyle/>
          <a:p>
            <a:r>
              <a:rPr lang="en-CA" b="1" dirty="0">
                <a:solidFill>
                  <a:srgbClr val="00B050"/>
                </a:solidFill>
              </a:rPr>
              <a:t>Useful data</a:t>
            </a:r>
          </a:p>
        </p:txBody>
      </p:sp>
      <p:pic>
        <p:nvPicPr>
          <p:cNvPr id="5" name="Picture 4">
            <a:extLst>
              <a:ext uri="{FF2B5EF4-FFF2-40B4-BE49-F238E27FC236}">
                <a16:creationId xmlns:a16="http://schemas.microsoft.com/office/drawing/2014/main" id="{C3ADDDE3-262E-72A9-E2A9-60FBDDA25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976" y="914400"/>
            <a:ext cx="7137767" cy="5524784"/>
          </a:xfrm>
          <a:prstGeom prst="rect">
            <a:avLst/>
          </a:prstGeom>
        </p:spPr>
      </p:pic>
      <p:sp>
        <p:nvSpPr>
          <p:cNvPr id="6" name="Arrow: Right 5">
            <a:extLst>
              <a:ext uri="{FF2B5EF4-FFF2-40B4-BE49-F238E27FC236}">
                <a16:creationId xmlns:a16="http://schemas.microsoft.com/office/drawing/2014/main" id="{C7F2DF6C-9FD2-2CF3-132D-FC40FDEFDDEC}"/>
              </a:ext>
            </a:extLst>
          </p:cNvPr>
          <p:cNvSpPr/>
          <p:nvPr/>
        </p:nvSpPr>
        <p:spPr>
          <a:xfrm rot="10800000">
            <a:off x="3276600" y="337199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Right 6">
            <a:extLst>
              <a:ext uri="{FF2B5EF4-FFF2-40B4-BE49-F238E27FC236}">
                <a16:creationId xmlns:a16="http://schemas.microsoft.com/office/drawing/2014/main" id="{5C21363D-008B-EAA2-BAFF-E51880C80E1B}"/>
              </a:ext>
            </a:extLst>
          </p:cNvPr>
          <p:cNvSpPr/>
          <p:nvPr/>
        </p:nvSpPr>
        <p:spPr>
          <a:xfrm rot="10800000">
            <a:off x="3816455" y="41148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Right 7">
            <a:extLst>
              <a:ext uri="{FF2B5EF4-FFF2-40B4-BE49-F238E27FC236}">
                <a16:creationId xmlns:a16="http://schemas.microsoft.com/office/drawing/2014/main" id="{BE6DF781-00BA-4706-5401-862EC168ED0C}"/>
              </a:ext>
            </a:extLst>
          </p:cNvPr>
          <p:cNvSpPr/>
          <p:nvPr/>
        </p:nvSpPr>
        <p:spPr>
          <a:xfrm rot="10800000">
            <a:off x="3200400" y="597376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D756C264-E153-E65B-883F-3F44520D01C4}"/>
              </a:ext>
            </a:extLst>
          </p:cNvPr>
          <p:cNvSpPr/>
          <p:nvPr/>
        </p:nvSpPr>
        <p:spPr>
          <a:xfrm rot="10800000">
            <a:off x="8140883" y="12192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3B86CB16-3C7F-521F-C282-5410131B31DB}"/>
              </a:ext>
            </a:extLst>
          </p:cNvPr>
          <p:cNvPicPr>
            <a:picLocks noChangeAspect="1"/>
          </p:cNvPicPr>
          <p:nvPr/>
        </p:nvPicPr>
        <p:blipFill>
          <a:blip r:embed="rId3"/>
          <a:stretch>
            <a:fillRect/>
          </a:stretch>
        </p:blipFill>
        <p:spPr>
          <a:xfrm>
            <a:off x="5943600" y="4779718"/>
            <a:ext cx="786452" cy="670618"/>
          </a:xfrm>
          <a:prstGeom prst="rect">
            <a:avLst/>
          </a:prstGeom>
          <a:ln w="28575">
            <a:solidFill>
              <a:srgbClr val="FF0000"/>
            </a:solidFill>
          </a:ln>
        </p:spPr>
      </p:pic>
    </p:spTree>
    <p:extLst>
      <p:ext uri="{BB962C8B-B14F-4D97-AF65-F5344CB8AC3E}">
        <p14:creationId xmlns:p14="http://schemas.microsoft.com/office/powerpoint/2010/main" val="165339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D66A5-1863-123C-C0E8-74D6B472F4BE}"/>
              </a:ext>
            </a:extLst>
          </p:cNvPr>
          <p:cNvSpPr>
            <a:spLocks noGrp="1"/>
          </p:cNvSpPr>
          <p:nvPr>
            <p:ph type="title"/>
          </p:nvPr>
        </p:nvSpPr>
        <p:spPr>
          <a:xfrm>
            <a:off x="457200" y="0"/>
            <a:ext cx="8229600" cy="1143000"/>
          </a:xfrm>
        </p:spPr>
        <p:txBody>
          <a:bodyPr>
            <a:normAutofit fontScale="90000"/>
          </a:bodyPr>
          <a:lstStyle/>
          <a:p>
            <a:r>
              <a:rPr lang="en-CA" b="1" dirty="0">
                <a:solidFill>
                  <a:srgbClr val="00B050"/>
                </a:solidFill>
              </a:rPr>
              <a:t>Examining &amp; editing data in SeqMan Ultra</a:t>
            </a:r>
          </a:p>
        </p:txBody>
      </p:sp>
      <p:pic>
        <p:nvPicPr>
          <p:cNvPr id="5" name="Picture 4">
            <a:extLst>
              <a:ext uri="{FF2B5EF4-FFF2-40B4-BE49-F238E27FC236}">
                <a16:creationId xmlns:a16="http://schemas.microsoft.com/office/drawing/2014/main" id="{1A2C6981-8906-197F-A886-E7B4857C9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05786"/>
            <a:ext cx="7125066" cy="1943200"/>
          </a:xfrm>
          <a:prstGeom prst="rect">
            <a:avLst/>
          </a:prstGeom>
        </p:spPr>
      </p:pic>
      <p:pic>
        <p:nvPicPr>
          <p:cNvPr id="7" name="Picture 6">
            <a:extLst>
              <a:ext uri="{FF2B5EF4-FFF2-40B4-BE49-F238E27FC236}">
                <a16:creationId xmlns:a16="http://schemas.microsoft.com/office/drawing/2014/main" id="{834B51B4-9640-5332-04C3-5D45F58F1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003" y="3048986"/>
            <a:ext cx="5727994" cy="2438525"/>
          </a:xfrm>
          <a:prstGeom prst="rect">
            <a:avLst/>
          </a:prstGeom>
        </p:spPr>
      </p:pic>
      <p:sp>
        <p:nvSpPr>
          <p:cNvPr id="8" name="Arrow: Right 7">
            <a:extLst>
              <a:ext uri="{FF2B5EF4-FFF2-40B4-BE49-F238E27FC236}">
                <a16:creationId xmlns:a16="http://schemas.microsoft.com/office/drawing/2014/main" id="{F7C949B2-4FA2-AE0C-653A-04C9FF285420}"/>
              </a:ext>
            </a:extLst>
          </p:cNvPr>
          <p:cNvSpPr/>
          <p:nvPr/>
        </p:nvSpPr>
        <p:spPr>
          <a:xfrm rot="5400000">
            <a:off x="4346628" y="296857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B6A2EA9D-B9EB-E029-CADD-2E341E8BDE6C}"/>
              </a:ext>
            </a:extLst>
          </p:cNvPr>
          <p:cNvSpPr/>
          <p:nvPr/>
        </p:nvSpPr>
        <p:spPr>
          <a:xfrm rot="10800000">
            <a:off x="7474056" y="3504215"/>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BB9729DA-359E-557A-FF1D-119A46F01B63}"/>
              </a:ext>
            </a:extLst>
          </p:cNvPr>
          <p:cNvSpPr txBox="1"/>
          <p:nvPr/>
        </p:nvSpPr>
        <p:spPr>
          <a:xfrm>
            <a:off x="694573" y="5503967"/>
            <a:ext cx="7450053" cy="584775"/>
          </a:xfrm>
          <a:prstGeom prst="rect">
            <a:avLst/>
          </a:prstGeom>
          <a:noFill/>
          <a:ln w="28575">
            <a:solidFill>
              <a:schemeClr val="tx1"/>
            </a:solidFill>
          </a:ln>
        </p:spPr>
        <p:txBody>
          <a:bodyPr wrap="none" rtlCol="0">
            <a:spAutoFit/>
          </a:bodyPr>
          <a:lstStyle/>
          <a:p>
            <a:r>
              <a:rPr lang="en-CA" sz="3200" dirty="0"/>
              <a:t>Click here to order by number of sequences</a:t>
            </a:r>
          </a:p>
        </p:txBody>
      </p:sp>
      <p:sp>
        <p:nvSpPr>
          <p:cNvPr id="11" name="TextBox 10">
            <a:extLst>
              <a:ext uri="{FF2B5EF4-FFF2-40B4-BE49-F238E27FC236}">
                <a16:creationId xmlns:a16="http://schemas.microsoft.com/office/drawing/2014/main" id="{0E2D84BE-6FD6-9973-E798-0F951D25E146}"/>
              </a:ext>
            </a:extLst>
          </p:cNvPr>
          <p:cNvSpPr txBox="1"/>
          <p:nvPr/>
        </p:nvSpPr>
        <p:spPr>
          <a:xfrm>
            <a:off x="694572" y="6197025"/>
            <a:ext cx="5651932" cy="584775"/>
          </a:xfrm>
          <a:prstGeom prst="rect">
            <a:avLst/>
          </a:prstGeom>
          <a:noFill/>
          <a:ln w="28575">
            <a:solidFill>
              <a:schemeClr val="tx1"/>
            </a:solidFill>
          </a:ln>
        </p:spPr>
        <p:txBody>
          <a:bodyPr wrap="none" rtlCol="0">
            <a:spAutoFit/>
          </a:bodyPr>
          <a:lstStyle/>
          <a:p>
            <a:r>
              <a:rPr lang="en-CA" sz="3200" dirty="0"/>
              <a:t>Click here to see a specific contig</a:t>
            </a:r>
          </a:p>
        </p:txBody>
      </p:sp>
    </p:spTree>
    <p:extLst>
      <p:ext uri="{BB962C8B-B14F-4D97-AF65-F5344CB8AC3E}">
        <p14:creationId xmlns:p14="http://schemas.microsoft.com/office/powerpoint/2010/main" val="324075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E809-FF7D-A188-629F-90031A9D1BCA}"/>
              </a:ext>
            </a:extLst>
          </p:cNvPr>
          <p:cNvSpPr>
            <a:spLocks noGrp="1"/>
          </p:cNvSpPr>
          <p:nvPr>
            <p:ph type="title"/>
          </p:nvPr>
        </p:nvSpPr>
        <p:spPr>
          <a:xfrm>
            <a:off x="457200" y="-228600"/>
            <a:ext cx="8229600" cy="1143000"/>
          </a:xfrm>
        </p:spPr>
        <p:txBody>
          <a:bodyPr/>
          <a:lstStyle/>
          <a:p>
            <a:r>
              <a:rPr lang="en-CA" b="1" dirty="0">
                <a:solidFill>
                  <a:srgbClr val="00B050"/>
                </a:solidFill>
              </a:rPr>
              <a:t>End trimming</a:t>
            </a:r>
          </a:p>
        </p:txBody>
      </p:sp>
      <p:pic>
        <p:nvPicPr>
          <p:cNvPr id="5" name="Picture 4">
            <a:extLst>
              <a:ext uri="{FF2B5EF4-FFF2-40B4-BE49-F238E27FC236}">
                <a16:creationId xmlns:a16="http://schemas.microsoft.com/office/drawing/2014/main" id="{502ED617-41F3-E580-8F2D-BB8AA44AA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 y="688219"/>
            <a:ext cx="9144000" cy="2321681"/>
          </a:xfrm>
          <a:prstGeom prst="rect">
            <a:avLst/>
          </a:prstGeom>
        </p:spPr>
      </p:pic>
      <p:sp>
        <p:nvSpPr>
          <p:cNvPr id="10" name="Arrow: Right 9">
            <a:extLst>
              <a:ext uri="{FF2B5EF4-FFF2-40B4-BE49-F238E27FC236}">
                <a16:creationId xmlns:a16="http://schemas.microsoft.com/office/drawing/2014/main" id="{28A42EAF-B827-74F7-9FA9-9964C4415FC3}"/>
              </a:ext>
            </a:extLst>
          </p:cNvPr>
          <p:cNvSpPr/>
          <p:nvPr/>
        </p:nvSpPr>
        <p:spPr>
          <a:xfrm rot="8353261">
            <a:off x="7422568" y="132056"/>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69D82971-2ADB-65B3-2066-81F9AF666E0F}"/>
              </a:ext>
            </a:extLst>
          </p:cNvPr>
          <p:cNvSpPr txBox="1"/>
          <p:nvPr/>
        </p:nvSpPr>
        <p:spPr>
          <a:xfrm>
            <a:off x="7010400" y="3111684"/>
            <a:ext cx="1807931" cy="584775"/>
          </a:xfrm>
          <a:prstGeom prst="rect">
            <a:avLst/>
          </a:prstGeom>
          <a:noFill/>
          <a:ln w="28575">
            <a:solidFill>
              <a:schemeClr val="tx1"/>
            </a:solidFill>
          </a:ln>
        </p:spPr>
        <p:txBody>
          <a:bodyPr wrap="none" rtlCol="0">
            <a:spAutoFit/>
          </a:bodyPr>
          <a:lstStyle/>
          <a:p>
            <a:r>
              <a:rPr lang="en-CA" sz="3200" dirty="0"/>
              <a:t>Lock right</a:t>
            </a:r>
          </a:p>
        </p:txBody>
      </p:sp>
      <p:pic>
        <p:nvPicPr>
          <p:cNvPr id="7" name="Picture 6">
            <a:extLst>
              <a:ext uri="{FF2B5EF4-FFF2-40B4-BE49-F238E27FC236}">
                <a16:creationId xmlns:a16="http://schemas.microsoft.com/office/drawing/2014/main" id="{E0B89BC6-34D2-B49C-AD3E-C1F815AD2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 y="2209800"/>
            <a:ext cx="9144000" cy="2604365"/>
          </a:xfrm>
          <a:prstGeom prst="rect">
            <a:avLst/>
          </a:prstGeom>
        </p:spPr>
      </p:pic>
      <p:pic>
        <p:nvPicPr>
          <p:cNvPr id="9" name="Picture 8">
            <a:extLst>
              <a:ext uri="{FF2B5EF4-FFF2-40B4-BE49-F238E27FC236}">
                <a16:creationId xmlns:a16="http://schemas.microsoft.com/office/drawing/2014/main" id="{8335B1C3-9E54-000D-D4D9-166F794DD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6" y="3696459"/>
            <a:ext cx="9144000" cy="2758472"/>
          </a:xfrm>
          <a:prstGeom prst="rect">
            <a:avLst/>
          </a:prstGeom>
        </p:spPr>
      </p:pic>
      <p:sp>
        <p:nvSpPr>
          <p:cNvPr id="3" name="TextBox 2">
            <a:extLst>
              <a:ext uri="{FF2B5EF4-FFF2-40B4-BE49-F238E27FC236}">
                <a16:creationId xmlns:a16="http://schemas.microsoft.com/office/drawing/2014/main" id="{4964C1DE-8EAE-A261-FB9C-42558C382357}"/>
              </a:ext>
            </a:extLst>
          </p:cNvPr>
          <p:cNvSpPr txBox="1"/>
          <p:nvPr/>
        </p:nvSpPr>
        <p:spPr>
          <a:xfrm>
            <a:off x="3044414" y="6347347"/>
            <a:ext cx="4270785" cy="523220"/>
          </a:xfrm>
          <a:prstGeom prst="rect">
            <a:avLst/>
          </a:prstGeom>
          <a:noFill/>
        </p:spPr>
        <p:txBody>
          <a:bodyPr wrap="none" rtlCol="0">
            <a:spAutoFit/>
          </a:bodyPr>
          <a:lstStyle/>
          <a:p>
            <a:r>
              <a:rPr lang="en-CA" sz="2800" b="1" dirty="0"/>
              <a:t>Save project as *_</a:t>
            </a:r>
            <a:r>
              <a:rPr lang="en-CA" sz="2800" b="1" dirty="0" err="1"/>
              <a:t>TRIM.sqd</a:t>
            </a:r>
            <a:endParaRPr lang="en-CA" sz="2800" b="1" dirty="0"/>
          </a:p>
        </p:txBody>
      </p:sp>
    </p:spTree>
    <p:extLst>
      <p:ext uri="{BB962C8B-B14F-4D97-AF65-F5344CB8AC3E}">
        <p14:creationId xmlns:p14="http://schemas.microsoft.com/office/powerpoint/2010/main" val="35359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409C-4D7E-5866-8338-A403E97750B5}"/>
              </a:ext>
            </a:extLst>
          </p:cNvPr>
          <p:cNvSpPr>
            <a:spLocks noGrp="1"/>
          </p:cNvSpPr>
          <p:nvPr>
            <p:ph type="title"/>
          </p:nvPr>
        </p:nvSpPr>
        <p:spPr>
          <a:xfrm>
            <a:off x="457200" y="-228600"/>
            <a:ext cx="8229600" cy="1143000"/>
          </a:xfrm>
        </p:spPr>
        <p:txBody>
          <a:bodyPr/>
          <a:lstStyle/>
          <a:p>
            <a:r>
              <a:rPr lang="en-CA" b="1" dirty="0">
                <a:solidFill>
                  <a:srgbClr val="00B050"/>
                </a:solidFill>
              </a:rPr>
              <a:t>Export contigs</a:t>
            </a:r>
          </a:p>
        </p:txBody>
      </p:sp>
      <p:pic>
        <p:nvPicPr>
          <p:cNvPr id="5" name="Picture 4">
            <a:extLst>
              <a:ext uri="{FF2B5EF4-FFF2-40B4-BE49-F238E27FC236}">
                <a16:creationId xmlns:a16="http://schemas.microsoft.com/office/drawing/2014/main" id="{6703ED3C-2477-1CBB-C24A-461C81B81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609600"/>
            <a:ext cx="5778797" cy="5372376"/>
          </a:xfrm>
          <a:prstGeom prst="rect">
            <a:avLst/>
          </a:prstGeom>
        </p:spPr>
      </p:pic>
      <p:sp>
        <p:nvSpPr>
          <p:cNvPr id="6" name="TextBox 5">
            <a:extLst>
              <a:ext uri="{FF2B5EF4-FFF2-40B4-BE49-F238E27FC236}">
                <a16:creationId xmlns:a16="http://schemas.microsoft.com/office/drawing/2014/main" id="{5EF8D424-0E11-C69D-0A26-CEF7D2C538B5}"/>
              </a:ext>
            </a:extLst>
          </p:cNvPr>
          <p:cNvSpPr txBox="1"/>
          <p:nvPr/>
        </p:nvSpPr>
        <p:spPr>
          <a:xfrm>
            <a:off x="152400" y="5867400"/>
            <a:ext cx="8941679" cy="954107"/>
          </a:xfrm>
          <a:prstGeom prst="rect">
            <a:avLst/>
          </a:prstGeom>
          <a:noFill/>
        </p:spPr>
        <p:txBody>
          <a:bodyPr wrap="none" rtlCol="0">
            <a:spAutoFit/>
          </a:bodyPr>
          <a:lstStyle/>
          <a:p>
            <a:pPr marL="285750" indent="-285750">
              <a:buFont typeface="Wingdings" panose="05000000000000000000" pitchFamily="2" charset="2"/>
              <a:buChar char="q"/>
            </a:pPr>
            <a:r>
              <a:rPr lang="en-CA" sz="2800" dirty="0"/>
              <a:t>Select and export consensus of desired contigs as a single </a:t>
            </a:r>
            <a:br>
              <a:rPr lang="en-CA" sz="2800" dirty="0"/>
            </a:br>
            <a:r>
              <a:rPr lang="en-CA" sz="2800" dirty="0"/>
              <a:t>file in </a:t>
            </a:r>
            <a:r>
              <a:rPr lang="en-CA" sz="2800" dirty="0" err="1"/>
              <a:t>fasta</a:t>
            </a:r>
            <a:r>
              <a:rPr lang="en-CA" sz="2800" dirty="0"/>
              <a:t> format (*.</a:t>
            </a:r>
            <a:r>
              <a:rPr lang="en-CA" sz="2800" dirty="0" err="1"/>
              <a:t>fas</a:t>
            </a:r>
            <a:r>
              <a:rPr lang="en-CA" sz="2800" dirty="0"/>
              <a:t>) </a:t>
            </a:r>
          </a:p>
        </p:txBody>
      </p:sp>
    </p:spTree>
    <p:extLst>
      <p:ext uri="{BB962C8B-B14F-4D97-AF65-F5344CB8AC3E}">
        <p14:creationId xmlns:p14="http://schemas.microsoft.com/office/powerpoint/2010/main" val="427376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6722A-7D40-BA77-BF51-CE2FE9584106}"/>
              </a:ext>
            </a:extLst>
          </p:cNvPr>
          <p:cNvSpPr>
            <a:spLocks noGrp="1"/>
          </p:cNvSpPr>
          <p:nvPr>
            <p:ph type="title"/>
          </p:nvPr>
        </p:nvSpPr>
        <p:spPr>
          <a:xfrm>
            <a:off x="-457200" y="-310533"/>
            <a:ext cx="8229600" cy="1143000"/>
          </a:xfrm>
        </p:spPr>
        <p:txBody>
          <a:bodyPr/>
          <a:lstStyle/>
          <a:p>
            <a:r>
              <a:rPr lang="en-CA" b="1" dirty="0">
                <a:solidFill>
                  <a:srgbClr val="00B050"/>
                </a:solidFill>
              </a:rPr>
              <a:t>Reassembly in SeqMan Ultra</a:t>
            </a:r>
          </a:p>
        </p:txBody>
      </p:sp>
      <p:pic>
        <p:nvPicPr>
          <p:cNvPr id="5" name="Content Placeholder 4">
            <a:extLst>
              <a:ext uri="{FF2B5EF4-FFF2-40B4-BE49-F238E27FC236}">
                <a16:creationId xmlns:a16="http://schemas.microsoft.com/office/drawing/2014/main" id="{E12BB62E-7DFF-79AC-43EE-D62E0B8E4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315200"/>
            <a:ext cx="8229600" cy="2267924"/>
          </a:xfrm>
        </p:spPr>
      </p:pic>
      <p:pic>
        <p:nvPicPr>
          <p:cNvPr id="7" name="Picture 6">
            <a:extLst>
              <a:ext uri="{FF2B5EF4-FFF2-40B4-BE49-F238E27FC236}">
                <a16:creationId xmlns:a16="http://schemas.microsoft.com/office/drawing/2014/main" id="{7A5C13D1-83E4-BA29-799D-BECB3BF39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3" y="609600"/>
            <a:ext cx="9144000" cy="4901735"/>
          </a:xfrm>
          <a:prstGeom prst="rect">
            <a:avLst/>
          </a:prstGeom>
        </p:spPr>
      </p:pic>
      <p:pic>
        <p:nvPicPr>
          <p:cNvPr id="13" name="Picture 12">
            <a:extLst>
              <a:ext uri="{FF2B5EF4-FFF2-40B4-BE49-F238E27FC236}">
                <a16:creationId xmlns:a16="http://schemas.microsoft.com/office/drawing/2014/main" id="{ED51F6A5-DC67-8BC9-B3CD-EF53CDAC0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7100" y="7362450"/>
            <a:ext cx="9144000" cy="2162495"/>
          </a:xfrm>
          <a:prstGeom prst="rect">
            <a:avLst/>
          </a:prstGeom>
        </p:spPr>
      </p:pic>
      <p:pic>
        <p:nvPicPr>
          <p:cNvPr id="15" name="Picture 14">
            <a:extLst>
              <a:ext uri="{FF2B5EF4-FFF2-40B4-BE49-F238E27FC236}">
                <a16:creationId xmlns:a16="http://schemas.microsoft.com/office/drawing/2014/main" id="{EE180D67-EA26-3FD5-E04C-C76D88BD9896}"/>
              </a:ext>
            </a:extLst>
          </p:cNvPr>
          <p:cNvPicPr>
            <a:picLocks noChangeAspect="1"/>
          </p:cNvPicPr>
          <p:nvPr/>
        </p:nvPicPr>
        <p:blipFill>
          <a:blip r:embed="rId5">
            <a:extLst>
              <a:ext uri="{28A0092B-C50C-407E-A947-70E740481C1C}">
                <a14:useLocalDpi xmlns:a14="http://schemas.microsoft.com/office/drawing/2010/main" val="0"/>
              </a:ext>
            </a:extLst>
          </a:blip>
          <a:srcRect l="2329" t="50914" r="58357" b="5052"/>
          <a:stretch/>
        </p:blipFill>
        <p:spPr>
          <a:xfrm>
            <a:off x="7381301" y="108090"/>
            <a:ext cx="1752600" cy="1828800"/>
          </a:xfrm>
          <a:prstGeom prst="rect">
            <a:avLst/>
          </a:prstGeom>
        </p:spPr>
      </p:pic>
      <p:sp>
        <p:nvSpPr>
          <p:cNvPr id="16" name="TextBox 15">
            <a:extLst>
              <a:ext uri="{FF2B5EF4-FFF2-40B4-BE49-F238E27FC236}">
                <a16:creationId xmlns:a16="http://schemas.microsoft.com/office/drawing/2014/main" id="{805AE27D-0E28-A17E-CA9E-FF81E9B62863}"/>
              </a:ext>
            </a:extLst>
          </p:cNvPr>
          <p:cNvSpPr txBox="1"/>
          <p:nvPr/>
        </p:nvSpPr>
        <p:spPr>
          <a:xfrm>
            <a:off x="223264" y="5448317"/>
            <a:ext cx="8830238" cy="954107"/>
          </a:xfrm>
          <a:prstGeom prst="rect">
            <a:avLst/>
          </a:prstGeom>
          <a:noFill/>
        </p:spPr>
        <p:txBody>
          <a:bodyPr wrap="none" rtlCol="0">
            <a:spAutoFit/>
          </a:bodyPr>
          <a:lstStyle/>
          <a:p>
            <a:pPr marL="285750" indent="-285750">
              <a:buFont typeface="Wingdings" panose="05000000000000000000" pitchFamily="2" charset="2"/>
              <a:buChar char="q"/>
            </a:pPr>
            <a:r>
              <a:rPr lang="en-CA" sz="2800" dirty="0"/>
              <a:t>Only situation where you will want to change the default </a:t>
            </a:r>
            <a:br>
              <a:rPr lang="en-CA" sz="2800" dirty="0"/>
            </a:br>
            <a:r>
              <a:rPr lang="en-CA" sz="2800" dirty="0"/>
              <a:t>assembly parameters</a:t>
            </a:r>
          </a:p>
        </p:txBody>
      </p:sp>
      <p:grpSp>
        <p:nvGrpSpPr>
          <p:cNvPr id="19" name="Group 18">
            <a:extLst>
              <a:ext uri="{FF2B5EF4-FFF2-40B4-BE49-F238E27FC236}">
                <a16:creationId xmlns:a16="http://schemas.microsoft.com/office/drawing/2014/main" id="{6C1C036C-9B27-5428-BA72-D81C1D379314}"/>
              </a:ext>
            </a:extLst>
          </p:cNvPr>
          <p:cNvGrpSpPr/>
          <p:nvPr/>
        </p:nvGrpSpPr>
        <p:grpSpPr>
          <a:xfrm>
            <a:off x="239789" y="5021447"/>
            <a:ext cx="6383155" cy="1761023"/>
            <a:chOff x="239789" y="5021447"/>
            <a:chExt cx="6383155" cy="1761023"/>
          </a:xfrm>
        </p:grpSpPr>
        <p:sp>
          <p:nvSpPr>
            <p:cNvPr id="17" name="TextBox 16">
              <a:extLst>
                <a:ext uri="{FF2B5EF4-FFF2-40B4-BE49-F238E27FC236}">
                  <a16:creationId xmlns:a16="http://schemas.microsoft.com/office/drawing/2014/main" id="{AA2562DC-317E-6D83-9B03-CF50116092D2}"/>
                </a:ext>
              </a:extLst>
            </p:cNvPr>
            <p:cNvSpPr txBox="1"/>
            <p:nvPr/>
          </p:nvSpPr>
          <p:spPr>
            <a:xfrm>
              <a:off x="239789" y="6259250"/>
              <a:ext cx="2495876" cy="523220"/>
            </a:xfrm>
            <a:prstGeom prst="rect">
              <a:avLst/>
            </a:prstGeom>
            <a:noFill/>
          </p:spPr>
          <p:txBody>
            <a:bodyPr wrap="none" rtlCol="0">
              <a:spAutoFit/>
            </a:bodyPr>
            <a:lstStyle/>
            <a:p>
              <a:pPr marL="285750" indent="-285750">
                <a:buFont typeface="Wingdings" panose="05000000000000000000" pitchFamily="2" charset="2"/>
                <a:buChar char="q"/>
              </a:pPr>
              <a:r>
                <a:rPr lang="en-CA" sz="2800" dirty="0"/>
                <a:t>Click to select</a:t>
              </a:r>
            </a:p>
          </p:txBody>
        </p:sp>
        <p:sp>
          <p:nvSpPr>
            <p:cNvPr id="18" name="Arrow: Right 17">
              <a:extLst>
                <a:ext uri="{FF2B5EF4-FFF2-40B4-BE49-F238E27FC236}">
                  <a16:creationId xmlns:a16="http://schemas.microsoft.com/office/drawing/2014/main" id="{97BC6717-E72C-15F7-1B63-B61C991A28B8}"/>
                </a:ext>
              </a:extLst>
            </p:cNvPr>
            <p:cNvSpPr/>
            <p:nvPr/>
          </p:nvSpPr>
          <p:spPr>
            <a:xfrm rot="10800000">
              <a:off x="5867400" y="5021447"/>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0197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7364-8334-5A7A-F233-6B3C2FEF23C0}"/>
              </a:ext>
            </a:extLst>
          </p:cNvPr>
          <p:cNvSpPr>
            <a:spLocks noGrp="1"/>
          </p:cNvSpPr>
          <p:nvPr>
            <p:ph type="title"/>
          </p:nvPr>
        </p:nvSpPr>
        <p:spPr>
          <a:xfrm>
            <a:off x="457200" y="-304800"/>
            <a:ext cx="8229600" cy="1143000"/>
          </a:xfrm>
        </p:spPr>
        <p:txBody>
          <a:bodyPr/>
          <a:lstStyle/>
          <a:p>
            <a:r>
              <a:rPr lang="en-CA" b="1" dirty="0">
                <a:solidFill>
                  <a:srgbClr val="00B050"/>
                </a:solidFill>
              </a:rPr>
              <a:t>Reassembly 2</a:t>
            </a:r>
          </a:p>
        </p:txBody>
      </p:sp>
      <p:pic>
        <p:nvPicPr>
          <p:cNvPr id="5" name="Picture 4">
            <a:extLst>
              <a:ext uri="{FF2B5EF4-FFF2-40B4-BE49-F238E27FC236}">
                <a16:creationId xmlns:a16="http://schemas.microsoft.com/office/drawing/2014/main" id="{7C1EFEB6-CBBB-DC50-72E3-C6911A2D0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0" y="693756"/>
            <a:ext cx="9144000" cy="2281105"/>
          </a:xfrm>
          <a:prstGeom prst="rect">
            <a:avLst/>
          </a:prstGeom>
        </p:spPr>
      </p:pic>
      <p:pic>
        <p:nvPicPr>
          <p:cNvPr id="7" name="Picture 6">
            <a:extLst>
              <a:ext uri="{FF2B5EF4-FFF2-40B4-BE49-F238E27FC236}">
                <a16:creationId xmlns:a16="http://schemas.microsoft.com/office/drawing/2014/main" id="{00F641D8-00CC-5231-E282-33F15A09F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0" y="3008523"/>
            <a:ext cx="9144000" cy="3352800"/>
          </a:xfrm>
          <a:prstGeom prst="rect">
            <a:avLst/>
          </a:prstGeom>
        </p:spPr>
      </p:pic>
      <p:sp>
        <p:nvSpPr>
          <p:cNvPr id="10" name="Arrow: Right 9">
            <a:extLst>
              <a:ext uri="{FF2B5EF4-FFF2-40B4-BE49-F238E27FC236}">
                <a16:creationId xmlns:a16="http://schemas.microsoft.com/office/drawing/2014/main" id="{13202507-CFED-B515-F5EB-76ED51EC57A6}"/>
              </a:ext>
            </a:extLst>
          </p:cNvPr>
          <p:cNvSpPr/>
          <p:nvPr/>
        </p:nvSpPr>
        <p:spPr>
          <a:xfrm rot="5400000">
            <a:off x="1146228" y="276379"/>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E84A6A85-DCB6-B093-8483-48732086A4F8}"/>
              </a:ext>
            </a:extLst>
          </p:cNvPr>
          <p:cNvSpPr/>
          <p:nvPr/>
        </p:nvSpPr>
        <p:spPr>
          <a:xfrm rot="10800000">
            <a:off x="5410200" y="778985"/>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B2CE25F6-9FC4-37EF-E458-10828A1A34F1}"/>
              </a:ext>
            </a:extLst>
          </p:cNvPr>
          <p:cNvSpPr/>
          <p:nvPr/>
        </p:nvSpPr>
        <p:spPr>
          <a:xfrm rot="16200000">
            <a:off x="7547028" y="4306831"/>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3081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439F3-F693-23A7-4CF3-8C1F2A23E7DB}"/>
              </a:ext>
            </a:extLst>
          </p:cNvPr>
          <p:cNvSpPr>
            <a:spLocks noGrp="1"/>
          </p:cNvSpPr>
          <p:nvPr>
            <p:ph type="title"/>
          </p:nvPr>
        </p:nvSpPr>
        <p:spPr>
          <a:xfrm>
            <a:off x="457200" y="24809"/>
            <a:ext cx="8229600" cy="1143000"/>
          </a:xfrm>
        </p:spPr>
        <p:txBody>
          <a:bodyPr>
            <a:normAutofit fontScale="90000"/>
          </a:bodyPr>
          <a:lstStyle/>
          <a:p>
            <a:r>
              <a:rPr lang="en-CA" sz="4900" b="1" dirty="0">
                <a:solidFill>
                  <a:srgbClr val="00B050"/>
                </a:solidFill>
              </a:rPr>
              <a:t>Examining alignments</a:t>
            </a:r>
            <a:br>
              <a:rPr lang="en-CA" dirty="0"/>
            </a:br>
            <a:endParaRPr lang="en-CA" dirty="0"/>
          </a:p>
        </p:txBody>
      </p:sp>
      <p:pic>
        <p:nvPicPr>
          <p:cNvPr id="5" name="Picture 4">
            <a:extLst>
              <a:ext uri="{FF2B5EF4-FFF2-40B4-BE49-F238E27FC236}">
                <a16:creationId xmlns:a16="http://schemas.microsoft.com/office/drawing/2014/main" id="{DCEC643B-399B-C711-6CD8-A1F61BAC5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719493"/>
            <a:ext cx="9144000" cy="5419013"/>
          </a:xfrm>
          <a:prstGeom prst="rect">
            <a:avLst/>
          </a:prstGeom>
        </p:spPr>
      </p:pic>
      <p:pic>
        <p:nvPicPr>
          <p:cNvPr id="7" name="Picture 6">
            <a:extLst>
              <a:ext uri="{FF2B5EF4-FFF2-40B4-BE49-F238E27FC236}">
                <a16:creationId xmlns:a16="http://schemas.microsoft.com/office/drawing/2014/main" id="{C4667F84-8CF9-0730-C4E0-55AE8C85989C}"/>
              </a:ext>
            </a:extLst>
          </p:cNvPr>
          <p:cNvPicPr>
            <a:picLocks noChangeAspect="1"/>
          </p:cNvPicPr>
          <p:nvPr/>
        </p:nvPicPr>
        <p:blipFill>
          <a:blip r:embed="rId4">
            <a:extLst>
              <a:ext uri="{28A0092B-C50C-407E-A947-70E740481C1C}">
                <a14:useLocalDpi xmlns:a14="http://schemas.microsoft.com/office/drawing/2010/main" val="0"/>
              </a:ext>
            </a:extLst>
          </a:blip>
          <a:srcRect l="92571" t="15627"/>
          <a:stretch/>
        </p:blipFill>
        <p:spPr>
          <a:xfrm>
            <a:off x="8763000" y="1337867"/>
            <a:ext cx="425596" cy="2057462"/>
          </a:xfrm>
          <a:prstGeom prst="rect">
            <a:avLst/>
          </a:prstGeom>
        </p:spPr>
      </p:pic>
      <p:sp>
        <p:nvSpPr>
          <p:cNvPr id="8" name="Rectangle: Rounded Corners 7">
            <a:extLst>
              <a:ext uri="{FF2B5EF4-FFF2-40B4-BE49-F238E27FC236}">
                <a16:creationId xmlns:a16="http://schemas.microsoft.com/office/drawing/2014/main" id="{C59FBBA6-0E25-1ABA-F423-36D76BCC26E7}"/>
              </a:ext>
            </a:extLst>
          </p:cNvPr>
          <p:cNvSpPr/>
          <p:nvPr/>
        </p:nvSpPr>
        <p:spPr>
          <a:xfrm>
            <a:off x="1752600" y="3395329"/>
            <a:ext cx="228600" cy="18607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grpSp>
        <p:nvGrpSpPr>
          <p:cNvPr id="17" name="Group 16">
            <a:extLst>
              <a:ext uri="{FF2B5EF4-FFF2-40B4-BE49-F238E27FC236}">
                <a16:creationId xmlns:a16="http://schemas.microsoft.com/office/drawing/2014/main" id="{CB2B3229-8FC3-76D4-835C-CDA9C42A5709}"/>
              </a:ext>
            </a:extLst>
          </p:cNvPr>
          <p:cNvGrpSpPr/>
          <p:nvPr/>
        </p:nvGrpSpPr>
        <p:grpSpPr>
          <a:xfrm>
            <a:off x="4114800" y="2057400"/>
            <a:ext cx="4572000" cy="2127143"/>
            <a:chOff x="4114800" y="2057400"/>
            <a:chExt cx="4572000" cy="2127143"/>
          </a:xfrm>
        </p:grpSpPr>
        <p:sp>
          <p:nvSpPr>
            <p:cNvPr id="9" name="TextBox 8">
              <a:extLst>
                <a:ext uri="{FF2B5EF4-FFF2-40B4-BE49-F238E27FC236}">
                  <a16:creationId xmlns:a16="http://schemas.microsoft.com/office/drawing/2014/main" id="{662DAF51-7EB2-B04D-D914-1E6E19FB3805}"/>
                </a:ext>
              </a:extLst>
            </p:cNvPr>
            <p:cNvSpPr txBox="1"/>
            <p:nvPr/>
          </p:nvSpPr>
          <p:spPr>
            <a:xfrm>
              <a:off x="4114800" y="2730803"/>
              <a:ext cx="2772554" cy="584775"/>
            </a:xfrm>
            <a:prstGeom prst="rect">
              <a:avLst/>
            </a:prstGeom>
            <a:noFill/>
            <a:ln w="28575">
              <a:solidFill>
                <a:schemeClr val="tx1"/>
              </a:solidFill>
            </a:ln>
          </p:spPr>
          <p:txBody>
            <a:bodyPr wrap="none" rtlCol="0">
              <a:spAutoFit/>
            </a:bodyPr>
            <a:lstStyle/>
            <a:p>
              <a:r>
                <a:rPr lang="en-CA" sz="3200" dirty="0"/>
                <a:t>Alignment view</a:t>
              </a:r>
            </a:p>
          </p:txBody>
        </p:sp>
        <p:cxnSp>
          <p:nvCxnSpPr>
            <p:cNvPr id="11" name="Straight Arrow Connector 10">
              <a:extLst>
                <a:ext uri="{FF2B5EF4-FFF2-40B4-BE49-F238E27FC236}">
                  <a16:creationId xmlns:a16="http://schemas.microsoft.com/office/drawing/2014/main" id="{DFB984AF-1898-68B0-BC18-5BE8CC561538}"/>
                </a:ext>
              </a:extLst>
            </p:cNvPr>
            <p:cNvCxnSpPr/>
            <p:nvPr/>
          </p:nvCxnSpPr>
          <p:spPr>
            <a:xfrm flipV="1">
              <a:off x="7010400" y="2057400"/>
              <a:ext cx="1676400" cy="9906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03310246-0329-3A27-C7CB-678DDD3AE57B}"/>
                </a:ext>
              </a:extLst>
            </p:cNvPr>
            <p:cNvSpPr/>
            <p:nvPr/>
          </p:nvSpPr>
          <p:spPr>
            <a:xfrm rot="5400000">
              <a:off x="4689528" y="3501971"/>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A345CDF7-134D-A944-0199-F6A3B09B41E5}"/>
              </a:ext>
            </a:extLst>
          </p:cNvPr>
          <p:cNvGrpSpPr/>
          <p:nvPr/>
        </p:nvGrpSpPr>
        <p:grpSpPr>
          <a:xfrm>
            <a:off x="6400800" y="4419600"/>
            <a:ext cx="2645735" cy="965775"/>
            <a:chOff x="6400800" y="4419600"/>
            <a:chExt cx="2645735" cy="965775"/>
          </a:xfrm>
        </p:grpSpPr>
        <p:sp>
          <p:nvSpPr>
            <p:cNvPr id="13" name="TextBox 12">
              <a:extLst>
                <a:ext uri="{FF2B5EF4-FFF2-40B4-BE49-F238E27FC236}">
                  <a16:creationId xmlns:a16="http://schemas.microsoft.com/office/drawing/2014/main" id="{9DB8047B-C14A-9160-DC7D-70E7861F9FFA}"/>
                </a:ext>
              </a:extLst>
            </p:cNvPr>
            <p:cNvSpPr txBox="1"/>
            <p:nvPr/>
          </p:nvSpPr>
          <p:spPr>
            <a:xfrm>
              <a:off x="6978533" y="4800600"/>
              <a:ext cx="2068002" cy="584775"/>
            </a:xfrm>
            <a:prstGeom prst="rect">
              <a:avLst/>
            </a:prstGeom>
            <a:noFill/>
            <a:ln w="28575">
              <a:solidFill>
                <a:schemeClr val="tx1"/>
              </a:solidFill>
            </a:ln>
          </p:spPr>
          <p:txBody>
            <a:bodyPr wrap="none" rtlCol="0">
              <a:spAutoFit/>
            </a:bodyPr>
            <a:lstStyle/>
            <a:p>
              <a:r>
                <a:rPr lang="en-CA" sz="3200" dirty="0"/>
                <a:t>Error check</a:t>
              </a:r>
            </a:p>
          </p:txBody>
        </p:sp>
        <p:cxnSp>
          <p:nvCxnSpPr>
            <p:cNvPr id="15" name="Straight Arrow Connector 14">
              <a:extLst>
                <a:ext uri="{FF2B5EF4-FFF2-40B4-BE49-F238E27FC236}">
                  <a16:creationId xmlns:a16="http://schemas.microsoft.com/office/drawing/2014/main" id="{5B5DE687-F72E-F95E-ADC4-C6685AD7367E}"/>
                </a:ext>
              </a:extLst>
            </p:cNvPr>
            <p:cNvCxnSpPr/>
            <p:nvPr/>
          </p:nvCxnSpPr>
          <p:spPr>
            <a:xfrm flipH="1" flipV="1">
              <a:off x="6400800" y="4419600"/>
              <a:ext cx="486554" cy="673387"/>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56FF45C-B3EA-75CF-A47E-4369E1627BA4}"/>
              </a:ext>
            </a:extLst>
          </p:cNvPr>
          <p:cNvGrpSpPr/>
          <p:nvPr/>
        </p:nvGrpSpPr>
        <p:grpSpPr>
          <a:xfrm>
            <a:off x="1866900" y="598081"/>
            <a:ext cx="4272612" cy="584775"/>
            <a:chOff x="1866900" y="598081"/>
            <a:chExt cx="4272612" cy="584775"/>
          </a:xfrm>
        </p:grpSpPr>
        <p:sp>
          <p:nvSpPr>
            <p:cNvPr id="18" name="TextBox 17">
              <a:extLst>
                <a:ext uri="{FF2B5EF4-FFF2-40B4-BE49-F238E27FC236}">
                  <a16:creationId xmlns:a16="http://schemas.microsoft.com/office/drawing/2014/main" id="{CB2E5AB2-A1C0-3C55-6DAA-6F5D8FB8A898}"/>
                </a:ext>
              </a:extLst>
            </p:cNvPr>
            <p:cNvSpPr txBox="1"/>
            <p:nvPr/>
          </p:nvSpPr>
          <p:spPr>
            <a:xfrm>
              <a:off x="3004487" y="598081"/>
              <a:ext cx="3135025" cy="584775"/>
            </a:xfrm>
            <a:prstGeom prst="rect">
              <a:avLst/>
            </a:prstGeom>
            <a:noFill/>
            <a:ln w="28575">
              <a:solidFill>
                <a:schemeClr val="tx1"/>
              </a:solidFill>
            </a:ln>
          </p:spPr>
          <p:txBody>
            <a:bodyPr wrap="none" rtlCol="0">
              <a:spAutoFit/>
            </a:bodyPr>
            <a:lstStyle/>
            <a:p>
              <a:r>
                <a:rPr lang="en-CA" sz="3200" dirty="0"/>
                <a:t>Magnification bar</a:t>
              </a:r>
            </a:p>
          </p:txBody>
        </p:sp>
        <p:cxnSp>
          <p:nvCxnSpPr>
            <p:cNvPr id="20" name="Straight Arrow Connector 19">
              <a:extLst>
                <a:ext uri="{FF2B5EF4-FFF2-40B4-BE49-F238E27FC236}">
                  <a16:creationId xmlns:a16="http://schemas.microsoft.com/office/drawing/2014/main" id="{C5297DF4-89CB-3E46-DBD5-5464787C1643}"/>
                </a:ext>
              </a:extLst>
            </p:cNvPr>
            <p:cNvCxnSpPr/>
            <p:nvPr/>
          </p:nvCxnSpPr>
          <p:spPr>
            <a:xfrm flipH="1">
              <a:off x="1866900" y="932132"/>
              <a:ext cx="1028700" cy="2356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206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4AF3-DD4A-9861-DDF8-D9D1F3505512}"/>
              </a:ext>
            </a:extLst>
          </p:cNvPr>
          <p:cNvSpPr>
            <a:spLocks noGrp="1"/>
          </p:cNvSpPr>
          <p:nvPr>
            <p:ph type="title"/>
          </p:nvPr>
        </p:nvSpPr>
        <p:spPr>
          <a:xfrm>
            <a:off x="457200" y="1676400"/>
            <a:ext cx="8229600" cy="1143000"/>
          </a:xfrm>
        </p:spPr>
        <p:txBody>
          <a:bodyPr/>
          <a:lstStyle/>
          <a:p>
            <a:r>
              <a:rPr lang="en-CA" b="1" dirty="0">
                <a:solidFill>
                  <a:srgbClr val="00B050"/>
                </a:solidFill>
              </a:rPr>
              <a:t>Genome orientation - termini</a:t>
            </a:r>
          </a:p>
        </p:txBody>
      </p:sp>
    </p:spTree>
    <p:extLst>
      <p:ext uri="{BB962C8B-B14F-4D97-AF65-F5344CB8AC3E}">
        <p14:creationId xmlns:p14="http://schemas.microsoft.com/office/powerpoint/2010/main" val="1144578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7624" y="-152400"/>
            <a:ext cx="7670576" cy="1252736"/>
          </a:xfrm>
        </p:spPr>
        <p:txBody>
          <a:bodyPr>
            <a:noAutofit/>
          </a:bodyPr>
          <a:lstStyle/>
          <a:p>
            <a:pPr marL="0" indent="0">
              <a:buNone/>
            </a:pPr>
            <a:r>
              <a:rPr lang="en-US" sz="4400" b="1" dirty="0">
                <a:solidFill>
                  <a:srgbClr val="00B050"/>
                </a:solidFill>
              </a:rPr>
              <a:t>Bacteriophage Genome Termini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719" y="533400"/>
            <a:ext cx="3943350" cy="3981450"/>
          </a:xfrm>
          <a:prstGeom prst="rect">
            <a:avLst/>
          </a:prstGeom>
        </p:spPr>
      </p:pic>
      <p:sp>
        <p:nvSpPr>
          <p:cNvPr id="5" name="TextBox 4">
            <a:extLst>
              <a:ext uri="{FF2B5EF4-FFF2-40B4-BE49-F238E27FC236}">
                <a16:creationId xmlns:a16="http://schemas.microsoft.com/office/drawing/2014/main" id="{84B2A2F2-A5A4-438A-AF36-68F5B234FAB3}"/>
              </a:ext>
            </a:extLst>
          </p:cNvPr>
          <p:cNvSpPr txBox="1"/>
          <p:nvPr/>
        </p:nvSpPr>
        <p:spPr>
          <a:xfrm>
            <a:off x="152400" y="4343400"/>
            <a:ext cx="9203097" cy="2554545"/>
          </a:xfrm>
          <a:prstGeom prst="rect">
            <a:avLst/>
          </a:prstGeom>
          <a:noFill/>
        </p:spPr>
        <p:txBody>
          <a:bodyPr wrap="none" rtlCol="0">
            <a:spAutoFit/>
          </a:bodyPr>
          <a:lstStyle/>
          <a:p>
            <a:pPr marL="457200" indent="-457200">
              <a:buFont typeface="Wingdings" panose="05000000000000000000" pitchFamily="2" charset="2"/>
              <a:buChar char="q"/>
            </a:pPr>
            <a:r>
              <a:rPr lang="en-CA" sz="3200" dirty="0"/>
              <a:t>Phage termini are problematic</a:t>
            </a:r>
          </a:p>
          <a:p>
            <a:pPr marL="457200" indent="-457200">
              <a:buFont typeface="Wingdings" panose="05000000000000000000" pitchFamily="2" charset="2"/>
              <a:buChar char="q"/>
            </a:pPr>
            <a:r>
              <a:rPr lang="en-CA" sz="3200" dirty="0"/>
              <a:t>Bottom line – if your phage is related to an existing </a:t>
            </a:r>
            <a:br>
              <a:rPr lang="en-CA" sz="3200" dirty="0"/>
            </a:br>
            <a:r>
              <a:rPr lang="en-CA" sz="3200" dirty="0"/>
              <a:t>virus its genome should be colinear</a:t>
            </a:r>
          </a:p>
          <a:p>
            <a:pPr marL="457200" indent="-457200">
              <a:buFont typeface="Wingdings" panose="05000000000000000000" pitchFamily="2" charset="2"/>
              <a:buChar char="q"/>
            </a:pPr>
            <a:r>
              <a:rPr lang="en-CA" sz="3200" dirty="0"/>
              <a:t>If a choice exists use RefSeq/ICTV homologs</a:t>
            </a:r>
          </a:p>
          <a:p>
            <a:pPr marL="457200" indent="-457200">
              <a:buFont typeface="Wingdings" panose="05000000000000000000" pitchFamily="2" charset="2"/>
              <a:buChar char="q"/>
            </a:pPr>
            <a:r>
              <a:rPr lang="en-CA" sz="3200" b="1" dirty="0"/>
              <a:t>Next six slides are largely for information only</a:t>
            </a:r>
          </a:p>
        </p:txBody>
      </p:sp>
    </p:spTree>
    <p:extLst>
      <p:ext uri="{BB962C8B-B14F-4D97-AF65-F5344CB8AC3E}">
        <p14:creationId xmlns:p14="http://schemas.microsoft.com/office/powerpoint/2010/main" val="298325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dirty="0">
                <a:solidFill>
                  <a:srgbClr val="00B050"/>
                </a:solidFill>
              </a:rPr>
              <a:t>Biography</a:t>
            </a:r>
          </a:p>
        </p:txBody>
      </p:sp>
      <p:sp>
        <p:nvSpPr>
          <p:cNvPr id="3" name="Content Placeholder 2"/>
          <p:cNvSpPr>
            <a:spLocks noGrp="1"/>
          </p:cNvSpPr>
          <p:nvPr>
            <p:ph idx="1"/>
          </p:nvPr>
        </p:nvSpPr>
        <p:spPr>
          <a:xfrm>
            <a:off x="457200" y="609600"/>
            <a:ext cx="8229600" cy="6324600"/>
          </a:xfrm>
        </p:spPr>
        <p:txBody>
          <a:bodyPr>
            <a:normAutofit fontScale="85000" lnSpcReduction="10000"/>
          </a:bodyPr>
          <a:lstStyle/>
          <a:p>
            <a:pPr>
              <a:buFont typeface="Wingdings" pitchFamily="2" charset="2"/>
              <a:buChar char="q"/>
            </a:pPr>
            <a:r>
              <a:rPr lang="en-US" dirty="0"/>
              <a:t> Been working on phages since mid-1960s</a:t>
            </a:r>
          </a:p>
          <a:p>
            <a:pPr>
              <a:buFont typeface="Wingdings" pitchFamily="2" charset="2"/>
              <a:buChar char="q"/>
            </a:pPr>
            <a:r>
              <a:rPr lang="en-US" dirty="0"/>
              <a:t> Held academic and government research positions</a:t>
            </a:r>
          </a:p>
          <a:p>
            <a:pPr>
              <a:buFont typeface="Wingdings" pitchFamily="2" charset="2"/>
              <a:buChar char="q"/>
            </a:pPr>
            <a:r>
              <a:rPr lang="en-US" dirty="0"/>
              <a:t> Currently advise students &amp; faculty at the University of Guelph – Adjunct Professor</a:t>
            </a:r>
          </a:p>
          <a:p>
            <a:pPr>
              <a:buFont typeface="Wingdings" pitchFamily="2" charset="2"/>
              <a:buChar char="q"/>
            </a:pPr>
            <a:r>
              <a:rPr lang="en-US" dirty="0"/>
              <a:t> Past Chair, Bacterial and Archaeal Viruses Subcommittee of ICTV</a:t>
            </a:r>
          </a:p>
          <a:p>
            <a:pPr>
              <a:buFont typeface="Wingdings" pitchFamily="2" charset="2"/>
              <a:buChar char="q"/>
            </a:pPr>
            <a:r>
              <a:rPr lang="en-US" dirty="0"/>
              <a:t> Genome Advisor to NCBI</a:t>
            </a:r>
          </a:p>
          <a:p>
            <a:pPr>
              <a:buFont typeface="Wingdings" pitchFamily="2" charset="2"/>
              <a:buChar char="q"/>
            </a:pPr>
            <a:r>
              <a:rPr lang="en-US" dirty="0"/>
              <a:t> Sequenced: &gt;150 phages  </a:t>
            </a:r>
          </a:p>
          <a:p>
            <a:pPr>
              <a:buFont typeface="Wingdings" pitchFamily="2" charset="2"/>
              <a:buChar char="q"/>
            </a:pPr>
            <a:r>
              <a:rPr lang="en-US" dirty="0"/>
              <a:t> Default-setting </a:t>
            </a:r>
            <a:r>
              <a:rPr lang="en-US" dirty="0" err="1"/>
              <a:t>bioanalyst</a:t>
            </a:r>
            <a:r>
              <a:rPr lang="en-US" dirty="0"/>
              <a:t> - Online Analysis Tools (</a:t>
            </a:r>
            <a:r>
              <a:rPr lang="en-US" dirty="0">
                <a:hlinkClick r:id="rId2"/>
              </a:rPr>
              <a:t>http://molbiol-tools.ca</a:t>
            </a:r>
            <a:r>
              <a:rPr lang="en-US" dirty="0"/>
              <a:t>)</a:t>
            </a:r>
          </a:p>
          <a:p>
            <a:pPr>
              <a:buFont typeface="Wingdings" pitchFamily="2" charset="2"/>
              <a:buChar char="q"/>
            </a:pPr>
            <a:endParaRPr lang="en-US" dirty="0"/>
          </a:p>
          <a:p>
            <a:pPr>
              <a:buFont typeface="Wingdings" pitchFamily="2" charset="2"/>
              <a:buChar char="q"/>
            </a:pPr>
            <a:endParaRPr lang="en-US" dirty="0"/>
          </a:p>
          <a:p>
            <a:pPr>
              <a:buFont typeface="Wingdings" pitchFamily="2" charset="2"/>
              <a:buChar char="q"/>
            </a:pPr>
            <a:r>
              <a:rPr lang="en-US" dirty="0"/>
              <a:t>Apologies:  I am a Windows and Mac </a:t>
            </a:r>
            <a:br>
              <a:rPr lang="en-US" dirty="0"/>
            </a:br>
            <a:r>
              <a:rPr lang="en-US" dirty="0"/>
              <a:t>person not a Unix/Linux user</a:t>
            </a:r>
          </a:p>
        </p:txBody>
      </p:sp>
      <p:sp>
        <p:nvSpPr>
          <p:cNvPr id="4" name="Text Box 5"/>
          <p:cNvSpPr txBox="1">
            <a:spLocks noChangeArrowheads="1"/>
          </p:cNvSpPr>
          <p:nvPr/>
        </p:nvSpPr>
        <p:spPr bwMode="auto">
          <a:xfrm>
            <a:off x="1099457" y="4989131"/>
            <a:ext cx="4436151" cy="646331"/>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eaLnBrk="1" hangingPunct="1"/>
            <a:r>
              <a:rPr lang="en-CA" altLang="en-US" dirty="0"/>
              <a:t>If you're not a programmer...You're not a </a:t>
            </a:r>
            <a:br>
              <a:rPr lang="en-CA" altLang="en-US" dirty="0"/>
            </a:br>
            <a:r>
              <a:rPr lang="en-CA" altLang="en-US" dirty="0"/>
              <a:t>Bioinformatician!  John H.E. Nash (PHAC)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4444837"/>
            <a:ext cx="2381250" cy="2381250"/>
          </a:xfrm>
          <a:prstGeom prst="rect">
            <a:avLst/>
          </a:prstGeom>
        </p:spPr>
      </p:pic>
    </p:spTree>
    <p:extLst>
      <p:ext uri="{BB962C8B-B14F-4D97-AF65-F5344CB8AC3E}">
        <p14:creationId xmlns:p14="http://schemas.microsoft.com/office/powerpoint/2010/main" val="35452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CA" b="1" dirty="0">
                <a:solidFill>
                  <a:srgbClr val="00B050"/>
                </a:solidFill>
              </a:rPr>
              <a:t>Termini of </a:t>
            </a:r>
            <a:r>
              <a:rPr lang="en-CA" b="1" i="1" dirty="0">
                <a:solidFill>
                  <a:srgbClr val="00B050"/>
                </a:solidFill>
              </a:rPr>
              <a:t>Caudoviricetes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311"/>
          <a:stretch/>
        </p:blipFill>
        <p:spPr>
          <a:xfrm>
            <a:off x="395536" y="1340768"/>
            <a:ext cx="3817235" cy="12131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072" y="1340768"/>
            <a:ext cx="4322064" cy="1255776"/>
          </a:xfrm>
          <a:prstGeom prst="rect">
            <a:avLst/>
          </a:prstGeom>
        </p:spPr>
      </p:pic>
      <p:sp>
        <p:nvSpPr>
          <p:cNvPr id="6" name="TextBox 5"/>
          <p:cNvSpPr txBox="1"/>
          <p:nvPr/>
        </p:nvSpPr>
        <p:spPr>
          <a:xfrm>
            <a:off x="323528" y="620688"/>
            <a:ext cx="7972824" cy="1077218"/>
          </a:xfrm>
          <a:prstGeom prst="rect">
            <a:avLst/>
          </a:prstGeom>
          <a:noFill/>
        </p:spPr>
        <p:txBody>
          <a:bodyPr wrap="none" rtlCol="0">
            <a:spAutoFit/>
          </a:bodyPr>
          <a:lstStyle/>
          <a:p>
            <a:pPr marL="514350" indent="-514350">
              <a:buAutoNum type="alphaUcPeriod"/>
            </a:pPr>
            <a:r>
              <a:rPr lang="en-CA" sz="3200" b="1" dirty="0">
                <a:latin typeface="Arial" panose="020B0604020202020204" pitchFamily="34" charset="0"/>
                <a:cs typeface="Arial" panose="020B0604020202020204" pitchFamily="34" charset="0"/>
              </a:rPr>
              <a:t>Cohesive (sticky) ends </a:t>
            </a:r>
            <a:r>
              <a:rPr lang="en-CA" sz="3200" dirty="0">
                <a:latin typeface="Arial" panose="020B0604020202020204" pitchFamily="34" charset="0"/>
                <a:cs typeface="Arial" panose="020B0604020202020204" pitchFamily="34" charset="0"/>
              </a:rPr>
              <a:t>– 5’-extensions</a:t>
            </a:r>
          </a:p>
          <a:p>
            <a:r>
              <a:rPr lang="en-CA" sz="3200" dirty="0">
                <a:latin typeface="Arial" panose="020B0604020202020204" pitchFamily="34" charset="0"/>
                <a:cs typeface="Arial" panose="020B0604020202020204" pitchFamily="34" charset="0"/>
              </a:rPr>
              <a:t>(P2 and </a:t>
            </a:r>
            <a:r>
              <a:rPr lang="el-GR" sz="3200" dirty="0">
                <a:latin typeface="Arial" panose="020B0604020202020204" pitchFamily="34" charset="0"/>
                <a:cs typeface="Arial" panose="020B0604020202020204" pitchFamily="34" charset="0"/>
              </a:rPr>
              <a:t>λ</a:t>
            </a:r>
            <a:r>
              <a:rPr lang="en-CA" sz="3200" dirty="0">
                <a:latin typeface="Arial" panose="020B0604020202020204" pitchFamily="34" charset="0"/>
                <a:cs typeface="Arial" panose="020B0604020202020204" pitchFamily="34" charset="0"/>
              </a:rPr>
              <a:t>)</a:t>
            </a:r>
          </a:p>
        </p:txBody>
      </p:sp>
      <p:grpSp>
        <p:nvGrpSpPr>
          <p:cNvPr id="24" name="Group 23"/>
          <p:cNvGrpSpPr/>
          <p:nvPr/>
        </p:nvGrpSpPr>
        <p:grpSpPr>
          <a:xfrm>
            <a:off x="1390250" y="2701651"/>
            <a:ext cx="6494118" cy="2919229"/>
            <a:chOff x="1390250" y="2701651"/>
            <a:chExt cx="6494118" cy="2919229"/>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250" y="4720880"/>
              <a:ext cx="4121053" cy="900000"/>
            </a:xfrm>
            <a:prstGeom prst="rect">
              <a:avLst/>
            </a:prstGeom>
          </p:spPr>
        </p:pic>
        <p:cxnSp>
          <p:nvCxnSpPr>
            <p:cNvPr id="17" name="Straight Arrow Connector 16"/>
            <p:cNvCxnSpPr/>
            <p:nvPr/>
          </p:nvCxnSpPr>
          <p:spPr>
            <a:xfrm>
              <a:off x="4303072" y="2740560"/>
              <a:ext cx="0" cy="792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27984" y="2701651"/>
              <a:ext cx="3068469" cy="830997"/>
            </a:xfrm>
            <a:prstGeom prst="rect">
              <a:avLst/>
            </a:prstGeom>
            <a:noFill/>
            <a:ln w="19050">
              <a:solidFill>
                <a:srgbClr val="FF0000"/>
              </a:solidFill>
            </a:ln>
          </p:spPr>
          <p:txBody>
            <a:bodyPr wrap="none" rtlCol="0">
              <a:spAutoFit/>
            </a:bodyPr>
            <a:lstStyle/>
            <a:p>
              <a:pPr marL="342900" indent="-342900">
                <a:buAutoNum type="alphaLcParenR"/>
              </a:pPr>
              <a:r>
                <a:rPr lang="en-CA" sz="2400" dirty="0">
                  <a:latin typeface="Arial" panose="020B0604020202020204" pitchFamily="34" charset="0"/>
                  <a:cs typeface="Arial" panose="020B0604020202020204" pitchFamily="34" charset="0"/>
                </a:rPr>
                <a:t>Hydrogen-bonding</a:t>
              </a:r>
            </a:p>
            <a:p>
              <a:pPr marL="342900" indent="-342900">
                <a:buAutoNum type="alphaLcParenR"/>
              </a:pPr>
              <a:r>
                <a:rPr lang="en-CA" sz="2400" dirty="0">
                  <a:latin typeface="Arial" panose="020B0604020202020204" pitchFamily="34" charset="0"/>
                  <a:cs typeface="Arial" panose="020B0604020202020204" pitchFamily="34" charset="0"/>
                </a:rPr>
                <a:t>Ligase</a:t>
              </a:r>
            </a:p>
          </p:txBody>
        </p:sp>
        <p:grpSp>
          <p:nvGrpSpPr>
            <p:cNvPr id="20" name="Group 19"/>
            <p:cNvGrpSpPr/>
            <p:nvPr/>
          </p:nvGrpSpPr>
          <p:grpSpPr>
            <a:xfrm>
              <a:off x="4044368" y="3856784"/>
              <a:ext cx="3840000" cy="900000"/>
              <a:chOff x="4044368" y="4473216"/>
              <a:chExt cx="3840000" cy="900000"/>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4368" y="4473216"/>
                <a:ext cx="3840000" cy="900000"/>
              </a:xfrm>
              <a:prstGeom prst="rect">
                <a:avLst/>
              </a:prstGeom>
            </p:spPr>
          </p:pic>
          <p:sp>
            <p:nvSpPr>
              <p:cNvPr id="19" name="Rectangle 18"/>
              <p:cNvSpPr/>
              <p:nvPr/>
            </p:nvSpPr>
            <p:spPr>
              <a:xfrm>
                <a:off x="5148064" y="5085184"/>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5" name="Group 24"/>
          <p:cNvGrpSpPr/>
          <p:nvPr/>
        </p:nvGrpSpPr>
        <p:grpSpPr>
          <a:xfrm>
            <a:off x="2926702" y="5620880"/>
            <a:ext cx="2965877" cy="1139652"/>
            <a:chOff x="2926702" y="5620880"/>
            <a:chExt cx="2965877" cy="1139652"/>
          </a:xfrm>
        </p:grpSpPr>
        <p:cxnSp>
          <p:nvCxnSpPr>
            <p:cNvPr id="22" name="Straight Arrow Connector 21"/>
            <p:cNvCxnSpPr/>
            <p:nvPr/>
          </p:nvCxnSpPr>
          <p:spPr>
            <a:xfrm>
              <a:off x="4435066" y="5620880"/>
              <a:ext cx="0" cy="52200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926702" y="6237312"/>
              <a:ext cx="2965877" cy="523220"/>
            </a:xfrm>
            <a:prstGeom prst="rect">
              <a:avLst/>
            </a:prstGeom>
            <a:noFill/>
            <a:ln w="19050">
              <a:solidFill>
                <a:schemeClr val="tx2"/>
              </a:solidFill>
            </a:ln>
          </p:spPr>
          <p:txBody>
            <a:bodyPr wrap="none" rtlCol="0">
              <a:spAutoFit/>
            </a:bodyPr>
            <a:lstStyle/>
            <a:p>
              <a:r>
                <a:rPr lang="en-CA" sz="2800" dirty="0">
                  <a:latin typeface="Arial" panose="020B0604020202020204" pitchFamily="34" charset="0"/>
                  <a:cs typeface="Arial" panose="020B0604020202020204" pitchFamily="34" charset="0"/>
                </a:rPr>
                <a:t>Circular molecule</a:t>
              </a:r>
            </a:p>
          </p:txBody>
        </p:sp>
      </p:grpSp>
    </p:spTree>
    <p:extLst>
      <p:ext uri="{BB962C8B-B14F-4D97-AF65-F5344CB8AC3E}">
        <p14:creationId xmlns:p14="http://schemas.microsoft.com/office/powerpoint/2010/main" val="27638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CA" b="1" dirty="0">
                <a:solidFill>
                  <a:srgbClr val="00B050"/>
                </a:solidFill>
              </a:rPr>
              <a:t>Termini of Caudoviricetes 2</a:t>
            </a:r>
          </a:p>
        </p:txBody>
      </p:sp>
      <p:sp>
        <p:nvSpPr>
          <p:cNvPr id="6" name="TextBox 5"/>
          <p:cNvSpPr txBox="1"/>
          <p:nvPr/>
        </p:nvSpPr>
        <p:spPr>
          <a:xfrm>
            <a:off x="323528" y="983630"/>
            <a:ext cx="8015336" cy="1077218"/>
          </a:xfrm>
          <a:prstGeom prst="rect">
            <a:avLst/>
          </a:prstGeom>
          <a:noFill/>
        </p:spPr>
        <p:txBody>
          <a:bodyPr wrap="none" rtlCol="0">
            <a:spAutoFit/>
          </a:bodyPr>
          <a:lstStyle/>
          <a:p>
            <a:r>
              <a:rPr lang="en-CA" sz="3200" b="1" dirty="0">
                <a:latin typeface="Arial" panose="020B0604020202020204" pitchFamily="34" charset="0"/>
                <a:cs typeface="Arial" panose="020B0604020202020204" pitchFamily="34" charset="0"/>
              </a:rPr>
              <a:t>B. Cohesive (sticky) ends </a:t>
            </a:r>
            <a:r>
              <a:rPr lang="en-CA" sz="3200" dirty="0">
                <a:latin typeface="Arial" panose="020B0604020202020204" pitchFamily="34" charset="0"/>
                <a:cs typeface="Arial" panose="020B0604020202020204" pitchFamily="34" charset="0"/>
              </a:rPr>
              <a:t>– 3’-extensions</a:t>
            </a:r>
          </a:p>
          <a:p>
            <a:r>
              <a:rPr lang="en-CA" sz="3200" dirty="0">
                <a:latin typeface="Arial" panose="020B0604020202020204" pitchFamily="34" charset="0"/>
                <a:cs typeface="Arial" panose="020B0604020202020204" pitchFamily="34" charset="0"/>
              </a:rPr>
              <a:t>(HK97, D3, many mycobacteriophages)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735" r="4386"/>
          <a:stretch/>
        </p:blipFill>
        <p:spPr>
          <a:xfrm>
            <a:off x="478972" y="2780928"/>
            <a:ext cx="3745419" cy="10800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222" r="6275"/>
          <a:stretch/>
        </p:blipFill>
        <p:spPr>
          <a:xfrm>
            <a:off x="4572000" y="2780928"/>
            <a:ext cx="4045318" cy="1080000"/>
          </a:xfrm>
          <a:prstGeom prst="rect">
            <a:avLst/>
          </a:prstGeom>
        </p:spPr>
      </p:pic>
      <p:sp>
        <p:nvSpPr>
          <p:cNvPr id="8" name="TextBox 7"/>
          <p:cNvSpPr txBox="1"/>
          <p:nvPr/>
        </p:nvSpPr>
        <p:spPr>
          <a:xfrm>
            <a:off x="2987824" y="4365104"/>
            <a:ext cx="2986138" cy="461665"/>
          </a:xfrm>
          <a:prstGeom prst="rect">
            <a:avLst/>
          </a:prstGeom>
          <a:noFill/>
          <a:ln w="19050">
            <a:solidFill>
              <a:srgbClr val="FF0000"/>
            </a:solidFill>
          </a:ln>
        </p:spPr>
        <p:txBody>
          <a:bodyPr wrap="none" rtlCol="0">
            <a:spAutoFit/>
          </a:bodyPr>
          <a:lstStyle/>
          <a:p>
            <a:r>
              <a:rPr lang="en-CA" sz="2400" dirty="0"/>
              <a:t>Site-specific packaging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3916142"/>
            <a:ext cx="2628900" cy="2847975"/>
          </a:xfrm>
          <a:prstGeom prst="rect">
            <a:avLst/>
          </a:prstGeom>
        </p:spPr>
      </p:pic>
      <p:sp>
        <p:nvSpPr>
          <p:cNvPr id="10" name="TextBox 9"/>
          <p:cNvSpPr txBox="1"/>
          <p:nvPr/>
        </p:nvSpPr>
        <p:spPr>
          <a:xfrm>
            <a:off x="3203848" y="5805264"/>
            <a:ext cx="4003340" cy="369332"/>
          </a:xfrm>
          <a:prstGeom prst="rect">
            <a:avLst/>
          </a:prstGeom>
          <a:noFill/>
        </p:spPr>
        <p:txBody>
          <a:bodyPr wrap="none" rtlCol="0">
            <a:spAutoFit/>
          </a:bodyPr>
          <a:lstStyle/>
          <a:p>
            <a:r>
              <a:rPr lang="en-CA" dirty="0"/>
              <a:t>(http://www.pitt.edu/~duda/HK97.html)</a:t>
            </a:r>
          </a:p>
        </p:txBody>
      </p:sp>
    </p:spTree>
    <p:extLst>
      <p:ext uri="{BB962C8B-B14F-4D97-AF65-F5344CB8AC3E}">
        <p14:creationId xmlns:p14="http://schemas.microsoft.com/office/powerpoint/2010/main" val="234947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rgbClr val="00B050"/>
                </a:solidFill>
              </a:rPr>
              <a:t>Termini of Caudoviricetes 3</a:t>
            </a:r>
          </a:p>
        </p:txBody>
      </p:sp>
      <p:sp>
        <p:nvSpPr>
          <p:cNvPr id="3" name="Content Placeholder 2"/>
          <p:cNvSpPr>
            <a:spLocks noGrp="1"/>
          </p:cNvSpPr>
          <p:nvPr>
            <p:ph idx="1"/>
          </p:nvPr>
        </p:nvSpPr>
        <p:spPr>
          <a:xfrm>
            <a:off x="179512" y="1600200"/>
            <a:ext cx="8856984" cy="3084959"/>
          </a:xfrm>
        </p:spPr>
        <p:txBody>
          <a:bodyPr/>
          <a:lstStyle/>
          <a:p>
            <a:pPr marL="0" indent="0">
              <a:buNone/>
            </a:pPr>
            <a:r>
              <a:rPr lang="en-CA" b="1" dirty="0"/>
              <a:t>C. Terminal redundancy (TR; direct repeats (DR)) </a:t>
            </a:r>
            <a:r>
              <a:rPr lang="en-CA" dirty="0"/>
              <a:t>– </a:t>
            </a:r>
            <a:r>
              <a:rPr lang="en-CA" i="1" dirty="0"/>
              <a:t>Autographivirinae</a:t>
            </a:r>
            <a:r>
              <a:rPr lang="en-CA" dirty="0"/>
              <a:t> (T7, SP6, </a:t>
            </a:r>
            <a:r>
              <a:rPr lang="el-GR" dirty="0"/>
              <a:t>φ</a:t>
            </a:r>
            <a:r>
              <a:rPr lang="en-CA" dirty="0"/>
              <a:t>KMV), T5 phage</a:t>
            </a:r>
            <a:r>
              <a:rPr lang="en-CA" i="1" dirty="0"/>
              <a:t>, Listeria </a:t>
            </a:r>
            <a:r>
              <a:rPr lang="en-CA" dirty="0"/>
              <a:t>phage A511</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341"/>
          <a:stretch/>
        </p:blipFill>
        <p:spPr>
          <a:xfrm>
            <a:off x="455612" y="3284984"/>
            <a:ext cx="3468316" cy="1400175"/>
          </a:xfrm>
          <a:prstGeom prst="rect">
            <a:avLst/>
          </a:prstGeom>
        </p:spPr>
      </p:pic>
      <p:grpSp>
        <p:nvGrpSpPr>
          <p:cNvPr id="10" name="Group 9"/>
          <p:cNvGrpSpPr/>
          <p:nvPr/>
        </p:nvGrpSpPr>
        <p:grpSpPr>
          <a:xfrm>
            <a:off x="4788024" y="3284983"/>
            <a:ext cx="3886707" cy="1400175"/>
            <a:chOff x="4788024" y="3284983"/>
            <a:chExt cx="3886707" cy="1400175"/>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662"/>
            <a:stretch/>
          </p:blipFill>
          <p:spPr>
            <a:xfrm>
              <a:off x="4788024" y="3284983"/>
              <a:ext cx="3886707" cy="1400175"/>
            </a:xfrm>
            <a:prstGeom prst="rect">
              <a:avLst/>
            </a:prstGeom>
          </p:spPr>
        </p:pic>
        <p:cxnSp>
          <p:nvCxnSpPr>
            <p:cNvPr id="7" name="Straight Connector 6"/>
            <p:cNvCxnSpPr/>
            <p:nvPr/>
          </p:nvCxnSpPr>
          <p:spPr>
            <a:xfrm>
              <a:off x="4904388" y="3480931"/>
              <a:ext cx="79208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37042" y="4426225"/>
              <a:ext cx="79208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971600" y="4869160"/>
            <a:ext cx="5322547" cy="1815882"/>
          </a:xfrm>
          <a:prstGeom prst="rect">
            <a:avLst/>
          </a:prstGeom>
          <a:noFill/>
          <a:ln w="19050">
            <a:solidFill>
              <a:srgbClr val="FF0000"/>
            </a:solidFill>
          </a:ln>
        </p:spPr>
        <p:txBody>
          <a:bodyPr wrap="none" rtlCol="0">
            <a:spAutoFit/>
          </a:bodyPr>
          <a:lstStyle/>
          <a:p>
            <a:pPr marL="285750" indent="-285750">
              <a:buFont typeface="Wingdings" panose="05000000000000000000" pitchFamily="2" charset="2"/>
              <a:buChar char="§"/>
            </a:pPr>
            <a:r>
              <a:rPr lang="en-CA" sz="2800" i="1" dirty="0"/>
              <a:t>Escherichia</a:t>
            </a:r>
            <a:r>
              <a:rPr lang="en-CA" sz="2800" dirty="0"/>
              <a:t> phage T7 – 160 bp </a:t>
            </a:r>
          </a:p>
          <a:p>
            <a:pPr marL="285750" indent="-285750">
              <a:buFont typeface="Wingdings" panose="05000000000000000000" pitchFamily="2" charset="2"/>
              <a:buChar char="§"/>
            </a:pPr>
            <a:r>
              <a:rPr lang="en-CA" sz="2800" i="1" dirty="0"/>
              <a:t>Listeria</a:t>
            </a:r>
            <a:r>
              <a:rPr lang="en-CA" sz="2800" dirty="0"/>
              <a:t> phage A511 – 3,125 bp</a:t>
            </a:r>
          </a:p>
          <a:p>
            <a:pPr marL="285750" indent="-285750">
              <a:buFont typeface="Wingdings" panose="05000000000000000000" pitchFamily="2" charset="2"/>
              <a:buChar char="§"/>
            </a:pPr>
            <a:r>
              <a:rPr lang="en-CA" sz="2800" i="1" dirty="0"/>
              <a:t>Escherichia</a:t>
            </a:r>
            <a:r>
              <a:rPr lang="en-CA" sz="2800" dirty="0"/>
              <a:t> phage T5 – 10,219 bp</a:t>
            </a:r>
          </a:p>
          <a:p>
            <a:pPr marL="285750" indent="-285750">
              <a:buFont typeface="Wingdings" panose="05000000000000000000" pitchFamily="2" charset="2"/>
              <a:buChar char="§"/>
            </a:pPr>
            <a:r>
              <a:rPr lang="en-CA" sz="2800" i="1" dirty="0"/>
              <a:t>Bacillus</a:t>
            </a:r>
            <a:r>
              <a:rPr lang="en-CA" sz="2800" dirty="0"/>
              <a:t> phage SPO1 – 13,185 bp </a:t>
            </a:r>
          </a:p>
        </p:txBody>
      </p:sp>
      <p:sp>
        <p:nvSpPr>
          <p:cNvPr id="6" name="TextBox 5">
            <a:extLst>
              <a:ext uri="{FF2B5EF4-FFF2-40B4-BE49-F238E27FC236}">
                <a16:creationId xmlns:a16="http://schemas.microsoft.com/office/drawing/2014/main" id="{CA130893-7DE6-42EF-B882-E769CBD7B23D}"/>
              </a:ext>
            </a:extLst>
          </p:cNvPr>
          <p:cNvSpPr txBox="1"/>
          <p:nvPr/>
        </p:nvSpPr>
        <p:spPr>
          <a:xfrm>
            <a:off x="8028384" y="4241559"/>
            <a:ext cx="417102" cy="461665"/>
          </a:xfrm>
          <a:prstGeom prst="rect">
            <a:avLst/>
          </a:prstGeom>
          <a:solidFill>
            <a:schemeClr val="bg1"/>
          </a:solidFill>
        </p:spPr>
        <p:txBody>
          <a:bodyPr wrap="none" rtlCol="0">
            <a:spAutoFit/>
          </a:bodyPr>
          <a:lstStyle/>
          <a:p>
            <a:r>
              <a:rPr lang="en-CA" sz="2400" dirty="0"/>
              <a:t>5’</a:t>
            </a:r>
          </a:p>
        </p:txBody>
      </p:sp>
      <p:sp>
        <p:nvSpPr>
          <p:cNvPr id="12" name="TextBox 11">
            <a:extLst>
              <a:ext uri="{FF2B5EF4-FFF2-40B4-BE49-F238E27FC236}">
                <a16:creationId xmlns:a16="http://schemas.microsoft.com/office/drawing/2014/main" id="{622E0591-77F4-4560-959E-CC3C478871EC}"/>
              </a:ext>
            </a:extLst>
          </p:cNvPr>
          <p:cNvSpPr txBox="1"/>
          <p:nvPr/>
        </p:nvSpPr>
        <p:spPr>
          <a:xfrm>
            <a:off x="8028384" y="3266918"/>
            <a:ext cx="417102" cy="461665"/>
          </a:xfrm>
          <a:prstGeom prst="rect">
            <a:avLst/>
          </a:prstGeom>
          <a:solidFill>
            <a:schemeClr val="bg1"/>
          </a:solidFill>
        </p:spPr>
        <p:txBody>
          <a:bodyPr wrap="none" rtlCol="0">
            <a:spAutoFit/>
          </a:bodyPr>
          <a:lstStyle/>
          <a:p>
            <a:r>
              <a:rPr lang="en-CA" sz="2400" dirty="0"/>
              <a:t>3’</a:t>
            </a:r>
          </a:p>
        </p:txBody>
      </p:sp>
    </p:spTree>
    <p:extLst>
      <p:ext uri="{BB962C8B-B14F-4D97-AF65-F5344CB8AC3E}">
        <p14:creationId xmlns:p14="http://schemas.microsoft.com/office/powerpoint/2010/main" val="38296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CA" b="1" dirty="0">
                <a:solidFill>
                  <a:srgbClr val="00B050"/>
                </a:solidFill>
              </a:rPr>
              <a:t>Termini of Caudoviricetes 4</a:t>
            </a:r>
          </a:p>
        </p:txBody>
      </p:sp>
      <p:sp>
        <p:nvSpPr>
          <p:cNvPr id="3" name="Content Placeholder 2"/>
          <p:cNvSpPr>
            <a:spLocks noGrp="1"/>
          </p:cNvSpPr>
          <p:nvPr>
            <p:ph idx="1"/>
          </p:nvPr>
        </p:nvSpPr>
        <p:spPr>
          <a:xfrm>
            <a:off x="179512" y="764704"/>
            <a:ext cx="8856984" cy="1252736"/>
          </a:xfrm>
        </p:spPr>
        <p:txBody>
          <a:bodyPr/>
          <a:lstStyle/>
          <a:p>
            <a:pPr marL="0" indent="0">
              <a:buNone/>
            </a:pPr>
            <a:r>
              <a:rPr lang="en-CA" b="1" dirty="0"/>
              <a:t>D. Terminal redundancy (TR) with Circular Permutation (CP) </a:t>
            </a:r>
            <a:r>
              <a:rPr lang="en-CA" dirty="0"/>
              <a:t>– </a:t>
            </a:r>
            <a:r>
              <a:rPr lang="en-CA" i="1" dirty="0"/>
              <a:t>Escherichia</a:t>
            </a:r>
            <a:r>
              <a:rPr lang="en-CA" dirty="0"/>
              <a:t> phages T4 and P1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2565"/>
          <a:stretch/>
        </p:blipFill>
        <p:spPr>
          <a:xfrm>
            <a:off x="2085975" y="1935222"/>
            <a:ext cx="4972050" cy="3466593"/>
          </a:xfrm>
          <a:prstGeom prst="rect">
            <a:avLst/>
          </a:prstGeom>
        </p:spPr>
      </p:pic>
      <p:sp>
        <p:nvSpPr>
          <p:cNvPr id="9" name="TextBox 8"/>
          <p:cNvSpPr txBox="1"/>
          <p:nvPr/>
        </p:nvSpPr>
        <p:spPr>
          <a:xfrm>
            <a:off x="6499440" y="1825222"/>
            <a:ext cx="2105008" cy="1200329"/>
          </a:xfrm>
          <a:prstGeom prst="rect">
            <a:avLst/>
          </a:prstGeom>
          <a:noFill/>
          <a:ln w="19050">
            <a:solidFill>
              <a:srgbClr val="FF0000"/>
            </a:solidFill>
          </a:ln>
        </p:spPr>
        <p:txBody>
          <a:bodyPr wrap="square" rtlCol="0">
            <a:spAutoFit/>
          </a:bodyPr>
          <a:lstStyle/>
          <a:p>
            <a:r>
              <a:rPr lang="en-CA" sz="2400" dirty="0"/>
              <a:t>Substrate  for packaging of all these phages</a:t>
            </a:r>
          </a:p>
        </p:txBody>
      </p:sp>
      <p:sp>
        <p:nvSpPr>
          <p:cNvPr id="12" name="TextBox 11"/>
          <p:cNvSpPr txBox="1"/>
          <p:nvPr/>
        </p:nvSpPr>
        <p:spPr>
          <a:xfrm>
            <a:off x="3203848" y="5401815"/>
            <a:ext cx="2664296" cy="461665"/>
          </a:xfrm>
          <a:prstGeom prst="rect">
            <a:avLst/>
          </a:prstGeom>
          <a:noFill/>
          <a:ln w="19050">
            <a:solidFill>
              <a:srgbClr val="FF0000"/>
            </a:solidFill>
          </a:ln>
        </p:spPr>
        <p:txBody>
          <a:bodyPr wrap="square" rtlCol="0">
            <a:spAutoFit/>
          </a:bodyPr>
          <a:lstStyle/>
          <a:p>
            <a:r>
              <a:rPr lang="en-CA" sz="2400" dirty="0"/>
              <a:t>Headful packaging</a:t>
            </a:r>
          </a:p>
        </p:txBody>
      </p:sp>
      <p:sp>
        <p:nvSpPr>
          <p:cNvPr id="13" name="TextBox 12"/>
          <p:cNvSpPr txBox="1"/>
          <p:nvPr/>
        </p:nvSpPr>
        <p:spPr>
          <a:xfrm>
            <a:off x="0" y="5875885"/>
            <a:ext cx="8968737" cy="1077218"/>
          </a:xfrm>
          <a:prstGeom prst="rect">
            <a:avLst/>
          </a:prstGeom>
          <a:noFill/>
        </p:spPr>
        <p:txBody>
          <a:bodyPr wrap="none" rtlCol="0">
            <a:spAutoFit/>
          </a:bodyPr>
          <a:lstStyle/>
          <a:p>
            <a:r>
              <a:rPr lang="en-CA" sz="3200" b="1" dirty="0">
                <a:solidFill>
                  <a:srgbClr val="FF0000"/>
                </a:solidFill>
              </a:rPr>
              <a:t>N.B. </a:t>
            </a:r>
            <a:r>
              <a:rPr lang="en-CA" sz="3200" dirty="0"/>
              <a:t>No member of the class Caudoviricetes possess </a:t>
            </a:r>
            <a:br>
              <a:rPr lang="en-CA" sz="3200" dirty="0"/>
            </a:br>
            <a:r>
              <a:rPr lang="en-CA" sz="3200" dirty="0"/>
              <a:t>a circular genome </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2" y="2852936"/>
            <a:ext cx="2106995" cy="2160240"/>
          </a:xfrm>
          <a:prstGeom prst="rect">
            <a:avLst/>
          </a:prstGeom>
        </p:spPr>
      </p:pic>
    </p:spTree>
    <p:extLst>
      <p:ext uri="{BB962C8B-B14F-4D97-AF65-F5344CB8AC3E}">
        <p14:creationId xmlns:p14="http://schemas.microsoft.com/office/powerpoint/2010/main" val="169664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48"/>
            <a:ext cx="9144000" cy="3791876"/>
          </a:xfrm>
          <a:prstGeom prst="rect">
            <a:avLst/>
          </a:prstGeom>
        </p:spPr>
      </p:pic>
      <p:sp>
        <p:nvSpPr>
          <p:cNvPr id="2" name="Title 1"/>
          <p:cNvSpPr>
            <a:spLocks noGrp="1"/>
          </p:cNvSpPr>
          <p:nvPr>
            <p:ph type="title"/>
          </p:nvPr>
        </p:nvSpPr>
        <p:spPr>
          <a:xfrm>
            <a:off x="457200" y="-315416"/>
            <a:ext cx="8229600" cy="1143000"/>
          </a:xfrm>
        </p:spPr>
        <p:txBody>
          <a:bodyPr/>
          <a:lstStyle/>
          <a:p>
            <a:r>
              <a:rPr lang="en-CA" b="1" dirty="0">
                <a:solidFill>
                  <a:srgbClr val="00B050"/>
                </a:solidFill>
              </a:rPr>
              <a:t>Termini of Caudoviricetes 5</a:t>
            </a:r>
          </a:p>
        </p:txBody>
      </p:sp>
      <p:sp>
        <p:nvSpPr>
          <p:cNvPr id="3" name="Content Placeholder 2"/>
          <p:cNvSpPr>
            <a:spLocks noGrp="1"/>
          </p:cNvSpPr>
          <p:nvPr>
            <p:ph idx="1"/>
          </p:nvPr>
        </p:nvSpPr>
        <p:spPr>
          <a:xfrm>
            <a:off x="35496" y="764704"/>
            <a:ext cx="8856984" cy="1252736"/>
          </a:xfrm>
        </p:spPr>
        <p:txBody>
          <a:bodyPr/>
          <a:lstStyle/>
          <a:p>
            <a:pPr marL="0" indent="0">
              <a:buNone/>
            </a:pPr>
            <a:r>
              <a:rPr lang="en-CA" b="1" dirty="0"/>
              <a:t>E. Terminal proteins (TP) </a:t>
            </a:r>
            <a:r>
              <a:rPr lang="en-CA" dirty="0"/>
              <a:t>– a variety of phages</a:t>
            </a:r>
            <a:br>
              <a:rPr lang="en-CA" dirty="0"/>
            </a:br>
            <a:r>
              <a:rPr lang="en-CA" dirty="0"/>
              <a:t>5’-termini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2852936"/>
            <a:ext cx="5248275" cy="2847975"/>
          </a:xfrm>
          <a:prstGeom prst="rect">
            <a:avLst/>
          </a:prstGeom>
        </p:spPr>
      </p:pic>
      <p:sp>
        <p:nvSpPr>
          <p:cNvPr id="7" name="TextBox 6"/>
          <p:cNvSpPr txBox="1"/>
          <p:nvPr/>
        </p:nvSpPr>
        <p:spPr>
          <a:xfrm>
            <a:off x="2051720" y="6165304"/>
            <a:ext cx="7026475" cy="369332"/>
          </a:xfrm>
          <a:prstGeom prst="rect">
            <a:avLst/>
          </a:prstGeom>
          <a:noFill/>
        </p:spPr>
        <p:txBody>
          <a:bodyPr wrap="none" rtlCol="0">
            <a:spAutoFit/>
          </a:bodyPr>
          <a:lstStyle/>
          <a:p>
            <a:r>
              <a:rPr lang="en-CA" dirty="0"/>
              <a:t>(http://www.sciencedirect.com/science/article/pii/S0042682214003742)</a:t>
            </a:r>
          </a:p>
        </p:txBody>
      </p:sp>
    </p:spTree>
    <p:extLst>
      <p:ext uri="{BB962C8B-B14F-4D97-AF65-F5344CB8AC3E}">
        <p14:creationId xmlns:p14="http://schemas.microsoft.com/office/powerpoint/2010/main" val="93311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CA" b="1" dirty="0">
                <a:solidFill>
                  <a:srgbClr val="00B050"/>
                </a:solidFill>
              </a:rPr>
              <a:t>Termini of Caudoviricetes 6</a:t>
            </a:r>
          </a:p>
        </p:txBody>
      </p:sp>
      <p:sp>
        <p:nvSpPr>
          <p:cNvPr id="6" name="TextBox 5"/>
          <p:cNvSpPr txBox="1"/>
          <p:nvPr/>
        </p:nvSpPr>
        <p:spPr>
          <a:xfrm>
            <a:off x="323528" y="983630"/>
            <a:ext cx="7207614" cy="584775"/>
          </a:xfrm>
          <a:prstGeom prst="rect">
            <a:avLst/>
          </a:prstGeom>
          <a:noFill/>
        </p:spPr>
        <p:txBody>
          <a:bodyPr wrap="none" rtlCol="0">
            <a:spAutoFit/>
          </a:bodyPr>
          <a:lstStyle/>
          <a:p>
            <a:r>
              <a:rPr lang="en-CA" sz="3200" b="1" dirty="0">
                <a:latin typeface="Arial" panose="020B0604020202020204" pitchFamily="34" charset="0"/>
                <a:cs typeface="Arial" panose="020B0604020202020204" pitchFamily="34" charset="0"/>
              </a:rPr>
              <a:t>F. Host DNA </a:t>
            </a:r>
            <a:r>
              <a:rPr lang="en-CA" sz="3200" dirty="0">
                <a:latin typeface="Arial" panose="020B0604020202020204" pitchFamily="34" charset="0"/>
                <a:cs typeface="Arial" panose="020B0604020202020204" pitchFamily="34" charset="0"/>
              </a:rPr>
              <a:t>– coliphages Mu &amp; D108</a:t>
            </a:r>
            <a:r>
              <a:rPr lang="en-CA" sz="3200" b="1" dirty="0">
                <a:latin typeface="Arial" panose="020B0604020202020204" pitchFamily="34" charset="0"/>
                <a:cs typeface="Arial" panose="020B0604020202020204" pitchFamily="34" charset="0"/>
              </a:rPr>
              <a:t> </a:t>
            </a:r>
            <a:endParaRPr lang="en-CA" sz="3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16" y="2278613"/>
            <a:ext cx="8941372" cy="3255425"/>
          </a:xfrm>
          <a:prstGeom prst="rect">
            <a:avLst/>
          </a:prstGeom>
        </p:spPr>
      </p:pic>
      <p:sp>
        <p:nvSpPr>
          <p:cNvPr id="5" name="TextBox 4"/>
          <p:cNvSpPr txBox="1"/>
          <p:nvPr/>
        </p:nvSpPr>
        <p:spPr>
          <a:xfrm>
            <a:off x="755576" y="5734997"/>
            <a:ext cx="8057077" cy="646331"/>
          </a:xfrm>
          <a:prstGeom prst="rect">
            <a:avLst/>
          </a:prstGeom>
          <a:noFill/>
        </p:spPr>
        <p:txBody>
          <a:bodyPr wrap="none" rtlCol="0">
            <a:spAutoFit/>
          </a:bodyPr>
          <a:lstStyle/>
          <a:p>
            <a:r>
              <a:rPr lang="en-CA" dirty="0"/>
              <a:t>(http://www.sci.sdsu.edu/~smaloy/MicrobialGenetics/topics/transposons/Mu.html </a:t>
            </a:r>
          </a:p>
          <a:p>
            <a:r>
              <a:rPr lang="en-CA" dirty="0"/>
              <a:t>http://2012.igem.org/Team:Marburg_SYNMIKRO/Project)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020272" y="620688"/>
            <a:ext cx="2450390" cy="1536065"/>
          </a:xfrm>
          <a:prstGeom prst="rect">
            <a:avLst/>
          </a:prstGeom>
        </p:spPr>
      </p:pic>
    </p:spTree>
    <p:extLst>
      <p:ext uri="{BB962C8B-B14F-4D97-AF65-F5344CB8AC3E}">
        <p14:creationId xmlns:p14="http://schemas.microsoft.com/office/powerpoint/2010/main" val="2769190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238FD-A610-3AED-F95F-EE7037DDF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F5FB9-BB07-4B30-B2A7-1C60306F5899}"/>
              </a:ext>
            </a:extLst>
          </p:cNvPr>
          <p:cNvSpPr>
            <a:spLocks noGrp="1"/>
          </p:cNvSpPr>
          <p:nvPr>
            <p:ph type="title"/>
          </p:nvPr>
        </p:nvSpPr>
        <p:spPr>
          <a:xfrm>
            <a:off x="225056" y="228600"/>
            <a:ext cx="8693888" cy="1143000"/>
          </a:xfrm>
        </p:spPr>
        <p:txBody>
          <a:bodyPr>
            <a:noAutofit/>
          </a:bodyPr>
          <a:lstStyle/>
          <a:p>
            <a:r>
              <a:rPr lang="en-CA" b="1" dirty="0">
                <a:solidFill>
                  <a:srgbClr val="00B050"/>
                </a:solidFill>
              </a:rPr>
              <a:t>Some general rules on genome termini</a:t>
            </a:r>
          </a:p>
        </p:txBody>
      </p:sp>
      <p:sp>
        <p:nvSpPr>
          <p:cNvPr id="4" name="TextBox 3">
            <a:extLst>
              <a:ext uri="{FF2B5EF4-FFF2-40B4-BE49-F238E27FC236}">
                <a16:creationId xmlns:a16="http://schemas.microsoft.com/office/drawing/2014/main" id="{A7EF69FE-13CE-F3B9-D47C-314D77C9D361}"/>
              </a:ext>
            </a:extLst>
          </p:cNvPr>
          <p:cNvSpPr txBox="1"/>
          <p:nvPr/>
        </p:nvSpPr>
        <p:spPr>
          <a:xfrm flipH="1">
            <a:off x="838200" y="3429000"/>
            <a:ext cx="7620000" cy="1569660"/>
          </a:xfrm>
          <a:prstGeom prst="rect">
            <a:avLst/>
          </a:prstGeom>
          <a:noFill/>
          <a:ln>
            <a:noFill/>
          </a:ln>
        </p:spPr>
        <p:txBody>
          <a:bodyPr wrap="square" rtlCol="0">
            <a:spAutoFit/>
          </a:bodyPr>
          <a:lstStyle/>
          <a:p>
            <a:pPr marL="285750" indent="-285750">
              <a:buFont typeface="Wingdings" panose="05000000000000000000" pitchFamily="2" charset="2"/>
              <a:buChar char="q"/>
            </a:pPr>
            <a:r>
              <a:rPr lang="en-CA" sz="3200" dirty="0"/>
              <a:t> T4-like phages begin with </a:t>
            </a:r>
            <a:r>
              <a:rPr lang="en-CA" sz="3200" dirty="0" err="1"/>
              <a:t>rIIA</a:t>
            </a:r>
            <a:r>
              <a:rPr lang="en-CA" sz="3200" dirty="0"/>
              <a:t> gene on complementary strand</a:t>
            </a:r>
          </a:p>
          <a:p>
            <a:pPr marL="285750" indent="-285750">
              <a:buFont typeface="Wingdings" panose="05000000000000000000" pitchFamily="2" charset="2"/>
              <a:buChar char="q"/>
            </a:pPr>
            <a:r>
              <a:rPr lang="en-CA" sz="3200" dirty="0"/>
              <a:t> Many other phages begin with TerS/L</a:t>
            </a:r>
          </a:p>
        </p:txBody>
      </p:sp>
    </p:spTree>
    <p:extLst>
      <p:ext uri="{BB962C8B-B14F-4D97-AF65-F5344CB8AC3E}">
        <p14:creationId xmlns:p14="http://schemas.microsoft.com/office/powerpoint/2010/main" val="612399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ACF4-0C83-6234-3086-FF4EE854B418}"/>
              </a:ext>
            </a:extLst>
          </p:cNvPr>
          <p:cNvSpPr>
            <a:spLocks noGrp="1"/>
          </p:cNvSpPr>
          <p:nvPr>
            <p:ph type="title"/>
          </p:nvPr>
        </p:nvSpPr>
        <p:spPr/>
        <p:txBody>
          <a:bodyPr/>
          <a:lstStyle/>
          <a:p>
            <a:r>
              <a:rPr lang="en-CA" b="1" dirty="0">
                <a:solidFill>
                  <a:srgbClr val="00B050"/>
                </a:solidFill>
              </a:rPr>
              <a:t>Termini of Caudoviricetes </a:t>
            </a:r>
          </a:p>
        </p:txBody>
      </p:sp>
      <p:sp>
        <p:nvSpPr>
          <p:cNvPr id="3" name="Content Placeholder 2">
            <a:extLst>
              <a:ext uri="{FF2B5EF4-FFF2-40B4-BE49-F238E27FC236}">
                <a16:creationId xmlns:a16="http://schemas.microsoft.com/office/drawing/2014/main" id="{2D68A0E2-24E2-EC84-EEA1-492B5B54D130}"/>
              </a:ext>
            </a:extLst>
          </p:cNvPr>
          <p:cNvSpPr>
            <a:spLocks noGrp="1"/>
          </p:cNvSpPr>
          <p:nvPr>
            <p:ph idx="1"/>
          </p:nvPr>
        </p:nvSpPr>
        <p:spPr>
          <a:xfrm>
            <a:off x="457200" y="1600200"/>
            <a:ext cx="8229600" cy="5181600"/>
          </a:xfrm>
        </p:spPr>
        <p:txBody>
          <a:bodyPr>
            <a:normAutofit lnSpcReduction="10000"/>
          </a:bodyPr>
          <a:lstStyle/>
          <a:p>
            <a:pPr>
              <a:buFont typeface="Wingdings" panose="05000000000000000000" pitchFamily="2" charset="2"/>
              <a:buChar char="q"/>
            </a:pPr>
            <a:r>
              <a:rPr lang="en-CA" dirty="0"/>
              <a:t> PhageTerm - Garneau JR et al. 2017. Sci Rep. </a:t>
            </a:r>
            <a:r>
              <a:rPr lang="en-CA" b="1" dirty="0"/>
              <a:t>7(1):</a:t>
            </a:r>
            <a:r>
              <a:rPr lang="en-CA" dirty="0"/>
              <a:t>8292. </a:t>
            </a:r>
            <a:r>
              <a:rPr lang="en-CA" dirty="0" err="1"/>
              <a:t>doi</a:t>
            </a:r>
            <a:r>
              <a:rPr lang="en-CA" dirty="0"/>
              <a:t>: 10.1038/s41598-017-07910-5. PMID: 28811656.</a:t>
            </a:r>
          </a:p>
          <a:p>
            <a:pPr>
              <a:buFont typeface="Wingdings" panose="05000000000000000000" pitchFamily="2" charset="2"/>
              <a:buChar char="q"/>
            </a:pPr>
            <a:r>
              <a:rPr lang="en-CA" dirty="0"/>
              <a:t> accessible via Galaxy Pasteur (</a:t>
            </a:r>
            <a:r>
              <a:rPr lang="en-CA" dirty="0">
                <a:hlinkClick r:id="rId2"/>
              </a:rPr>
              <a:t>https://galaxy.pasteur.fr/</a:t>
            </a:r>
            <a:r>
              <a:rPr lang="en-CA" dirty="0"/>
              <a:t>) </a:t>
            </a:r>
          </a:p>
          <a:p>
            <a:pPr>
              <a:buFont typeface="Wingdings" panose="05000000000000000000" pitchFamily="2" charset="2"/>
              <a:buChar char="q"/>
            </a:pPr>
            <a:r>
              <a:rPr lang="en-CA" dirty="0"/>
              <a:t> video “How to run PhageTerm tool in Galaxy” </a:t>
            </a:r>
            <a:r>
              <a:rPr lang="en-CA" dirty="0">
                <a:hlinkClick r:id="rId3"/>
              </a:rPr>
              <a:t>https://www.youtube.com/watch?v=9y2gfUSLkgg</a:t>
            </a:r>
            <a:r>
              <a:rPr lang="en-CA" dirty="0"/>
              <a:t> </a:t>
            </a:r>
          </a:p>
          <a:p>
            <a:pPr>
              <a:buFont typeface="Wingdings" panose="05000000000000000000" pitchFamily="2" charset="2"/>
              <a:buChar char="q"/>
            </a:pPr>
            <a:r>
              <a:rPr lang="en-CA" dirty="0"/>
              <a:t> for terminal repeats you can use the magnification bar in DNASTAR</a:t>
            </a:r>
          </a:p>
        </p:txBody>
      </p:sp>
    </p:spTree>
    <p:extLst>
      <p:ext uri="{BB962C8B-B14F-4D97-AF65-F5344CB8AC3E}">
        <p14:creationId xmlns:p14="http://schemas.microsoft.com/office/powerpoint/2010/main" val="2942819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94B88-076E-E8BD-CB1D-210575C4B6AC}"/>
              </a:ext>
            </a:extLst>
          </p:cNvPr>
          <p:cNvSpPr>
            <a:spLocks noGrp="1"/>
          </p:cNvSpPr>
          <p:nvPr>
            <p:ph type="title"/>
          </p:nvPr>
        </p:nvSpPr>
        <p:spPr>
          <a:xfrm>
            <a:off x="685800" y="2438400"/>
            <a:ext cx="8229600" cy="1143000"/>
          </a:xfrm>
        </p:spPr>
        <p:txBody>
          <a:bodyPr/>
          <a:lstStyle/>
          <a:p>
            <a:r>
              <a:rPr lang="en-CA" b="1" dirty="0">
                <a:solidFill>
                  <a:srgbClr val="00B050"/>
                </a:solidFill>
              </a:rPr>
              <a:t>BREAK</a:t>
            </a:r>
          </a:p>
        </p:txBody>
      </p:sp>
    </p:spTree>
    <p:extLst>
      <p:ext uri="{BB962C8B-B14F-4D97-AF65-F5344CB8AC3E}">
        <p14:creationId xmlns:p14="http://schemas.microsoft.com/office/powerpoint/2010/main" val="1622571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0651-752C-AF4E-761C-DB7D28958BB5}"/>
              </a:ext>
            </a:extLst>
          </p:cNvPr>
          <p:cNvSpPr>
            <a:spLocks noGrp="1"/>
          </p:cNvSpPr>
          <p:nvPr>
            <p:ph type="title"/>
          </p:nvPr>
        </p:nvSpPr>
        <p:spPr>
          <a:xfrm>
            <a:off x="457200" y="-30163"/>
            <a:ext cx="8229600" cy="1143000"/>
          </a:xfrm>
        </p:spPr>
        <p:txBody>
          <a:bodyPr/>
          <a:lstStyle/>
          <a:p>
            <a:r>
              <a:rPr lang="en-CA" b="1" dirty="0">
                <a:solidFill>
                  <a:srgbClr val="00B050"/>
                </a:solidFill>
              </a:rPr>
              <a:t>What to do about gaps</a:t>
            </a:r>
          </a:p>
        </p:txBody>
      </p:sp>
      <p:sp>
        <p:nvSpPr>
          <p:cNvPr id="3" name="Content Placeholder 2">
            <a:extLst>
              <a:ext uri="{FF2B5EF4-FFF2-40B4-BE49-F238E27FC236}">
                <a16:creationId xmlns:a16="http://schemas.microsoft.com/office/drawing/2014/main" id="{D58DC547-1F9A-4C1F-AF74-4D3BF3E11D49}"/>
              </a:ext>
            </a:extLst>
          </p:cNvPr>
          <p:cNvSpPr>
            <a:spLocks noGrp="1"/>
          </p:cNvSpPr>
          <p:nvPr>
            <p:ph idx="1"/>
          </p:nvPr>
        </p:nvSpPr>
        <p:spPr>
          <a:xfrm>
            <a:off x="304800" y="1570037"/>
            <a:ext cx="8229600" cy="4525963"/>
          </a:xfrm>
        </p:spPr>
        <p:txBody>
          <a:bodyPr/>
          <a:lstStyle/>
          <a:p>
            <a:pPr>
              <a:buFont typeface="Wingdings" panose="05000000000000000000" pitchFamily="2" charset="2"/>
              <a:buChar char="q"/>
            </a:pPr>
            <a:r>
              <a:rPr lang="en-CA" dirty="0"/>
              <a:t> Occasionally assembly result in two or more contigs which will not collapse into one.</a:t>
            </a:r>
          </a:p>
          <a:p>
            <a:pPr>
              <a:buFont typeface="Wingdings" panose="05000000000000000000" pitchFamily="2" charset="2"/>
              <a:buChar char="q"/>
            </a:pPr>
            <a:r>
              <a:rPr lang="en-CA" dirty="0"/>
              <a:t> Gap closure techniques:</a:t>
            </a:r>
          </a:p>
        </p:txBody>
      </p:sp>
      <p:sp>
        <p:nvSpPr>
          <p:cNvPr id="4" name="TextBox 3">
            <a:extLst>
              <a:ext uri="{FF2B5EF4-FFF2-40B4-BE49-F238E27FC236}">
                <a16:creationId xmlns:a16="http://schemas.microsoft.com/office/drawing/2014/main" id="{035D3FA6-2530-29A7-1C9F-B11A44DC9009}"/>
              </a:ext>
            </a:extLst>
          </p:cNvPr>
          <p:cNvSpPr txBox="1"/>
          <p:nvPr/>
        </p:nvSpPr>
        <p:spPr>
          <a:xfrm>
            <a:off x="673395" y="3376007"/>
            <a:ext cx="7162800" cy="2554545"/>
          </a:xfrm>
          <a:prstGeom prst="rect">
            <a:avLst/>
          </a:prstGeom>
          <a:noFill/>
        </p:spPr>
        <p:txBody>
          <a:bodyPr wrap="square" rtlCol="0">
            <a:spAutoFit/>
          </a:bodyPr>
          <a:lstStyle/>
          <a:p>
            <a:pPr marL="285750" indent="-285750">
              <a:buFont typeface="Wingdings" panose="05000000000000000000" pitchFamily="2" charset="2"/>
              <a:buChar char="Ø"/>
            </a:pPr>
            <a:r>
              <a:rPr lang="en-CA" sz="3200" dirty="0"/>
              <a:t>Primer walking and Sanger sequencing – requires specialize sequencing abilities</a:t>
            </a:r>
          </a:p>
          <a:p>
            <a:pPr marL="285750" indent="-285750">
              <a:buFont typeface="Wingdings" panose="05000000000000000000" pitchFamily="2" charset="2"/>
              <a:buChar char="Ø"/>
            </a:pPr>
            <a:r>
              <a:rPr lang="en-CA" sz="3200" dirty="0"/>
              <a:t>PCR and Sanger sequencing</a:t>
            </a:r>
          </a:p>
          <a:p>
            <a:pPr marL="285750" indent="-285750">
              <a:buFont typeface="Wingdings" panose="05000000000000000000" pitchFamily="2" charset="2"/>
              <a:buChar char="Ø"/>
            </a:pPr>
            <a:r>
              <a:rPr lang="en-CA" sz="3200" dirty="0"/>
              <a:t>Splinting and reference-guided assembly</a:t>
            </a:r>
          </a:p>
        </p:txBody>
      </p:sp>
    </p:spTree>
    <p:extLst>
      <p:ext uri="{BB962C8B-B14F-4D97-AF65-F5344CB8AC3E}">
        <p14:creationId xmlns:p14="http://schemas.microsoft.com/office/powerpoint/2010/main" val="41107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8AB1-DA1A-EB70-AAEA-EFB296071FFB}"/>
              </a:ext>
            </a:extLst>
          </p:cNvPr>
          <p:cNvSpPr>
            <a:spLocks noGrp="1"/>
          </p:cNvSpPr>
          <p:nvPr>
            <p:ph type="title"/>
          </p:nvPr>
        </p:nvSpPr>
        <p:spPr>
          <a:xfrm>
            <a:off x="473149" y="-228600"/>
            <a:ext cx="8229600" cy="1143000"/>
          </a:xfrm>
        </p:spPr>
        <p:txBody>
          <a:bodyPr/>
          <a:lstStyle/>
          <a:p>
            <a:r>
              <a:rPr lang="en-CA" b="1" dirty="0">
                <a:solidFill>
                  <a:srgbClr val="00B050"/>
                </a:solidFill>
              </a:rPr>
              <a:t>Overview</a:t>
            </a:r>
          </a:p>
        </p:txBody>
      </p:sp>
      <p:sp>
        <p:nvSpPr>
          <p:cNvPr id="3" name="Content Placeholder 2">
            <a:extLst>
              <a:ext uri="{FF2B5EF4-FFF2-40B4-BE49-F238E27FC236}">
                <a16:creationId xmlns:a16="http://schemas.microsoft.com/office/drawing/2014/main" id="{E847AB40-F2DD-BB4F-6CE1-2412B0DBF393}"/>
              </a:ext>
            </a:extLst>
          </p:cNvPr>
          <p:cNvSpPr>
            <a:spLocks noGrp="1"/>
          </p:cNvSpPr>
          <p:nvPr>
            <p:ph idx="1"/>
          </p:nvPr>
        </p:nvSpPr>
        <p:spPr>
          <a:xfrm>
            <a:off x="274674" y="380114"/>
            <a:ext cx="8229600" cy="4525963"/>
          </a:xfrm>
        </p:spPr>
        <p:txBody>
          <a:bodyPr/>
          <a:lstStyle/>
          <a:p>
            <a:pPr marL="0" indent="0">
              <a:buNone/>
            </a:pPr>
            <a:r>
              <a:rPr lang="en-CA" dirty="0"/>
              <a:t>You can:</a:t>
            </a:r>
          </a:p>
          <a:p>
            <a:pPr marL="514350" indent="-514350">
              <a:buAutoNum type="arabicPeriod"/>
            </a:pPr>
            <a:r>
              <a:rPr lang="en-CA" dirty="0"/>
              <a:t>have a commercial company sequence your phage, and assemble its genome</a:t>
            </a:r>
          </a:p>
          <a:p>
            <a:pPr marL="514350" indent="-514350">
              <a:buAutoNum type="arabicPeriod"/>
            </a:pPr>
            <a:r>
              <a:rPr lang="en-CA" dirty="0"/>
              <a:t>submit this sequence to GenBank and receive an “Accession Number” </a:t>
            </a:r>
          </a:p>
          <a:p>
            <a:pPr marL="514350" indent="-514350">
              <a:buAutoNum type="arabicPeriod"/>
            </a:pPr>
            <a:r>
              <a:rPr lang="en-CA" dirty="0"/>
              <a:t>annotate its genome using an online pipeline which will find that most of the genes specify “hypothetical proteins”</a:t>
            </a:r>
          </a:p>
        </p:txBody>
      </p:sp>
      <p:sp>
        <p:nvSpPr>
          <p:cNvPr id="4" name="TextBox 3">
            <a:extLst>
              <a:ext uri="{FF2B5EF4-FFF2-40B4-BE49-F238E27FC236}">
                <a16:creationId xmlns:a16="http://schemas.microsoft.com/office/drawing/2014/main" id="{C0E8C120-2794-7CA2-CBF2-9ABF6730ACE8}"/>
              </a:ext>
            </a:extLst>
          </p:cNvPr>
          <p:cNvSpPr txBox="1"/>
          <p:nvPr/>
        </p:nvSpPr>
        <p:spPr>
          <a:xfrm>
            <a:off x="6172200" y="4246386"/>
            <a:ext cx="679994" cy="584775"/>
          </a:xfrm>
          <a:prstGeom prst="rect">
            <a:avLst/>
          </a:prstGeom>
          <a:noFill/>
        </p:spPr>
        <p:txBody>
          <a:bodyPr wrap="none" rtlCol="0">
            <a:spAutoFit/>
          </a:bodyPr>
          <a:lstStyle/>
          <a:p>
            <a:r>
              <a:rPr lang="en-CA" sz="3200" u="sng" dirty="0"/>
              <a:t>OR</a:t>
            </a:r>
          </a:p>
        </p:txBody>
      </p:sp>
      <p:sp>
        <p:nvSpPr>
          <p:cNvPr id="5" name="TextBox 4">
            <a:extLst>
              <a:ext uri="{FF2B5EF4-FFF2-40B4-BE49-F238E27FC236}">
                <a16:creationId xmlns:a16="http://schemas.microsoft.com/office/drawing/2014/main" id="{CDA8DDB8-4923-22CD-66D8-49F7C173E151}"/>
              </a:ext>
            </a:extLst>
          </p:cNvPr>
          <p:cNvSpPr txBox="1"/>
          <p:nvPr/>
        </p:nvSpPr>
        <p:spPr>
          <a:xfrm>
            <a:off x="274674" y="4876800"/>
            <a:ext cx="8729697" cy="2062103"/>
          </a:xfrm>
          <a:prstGeom prst="rect">
            <a:avLst/>
          </a:prstGeom>
          <a:noFill/>
        </p:spPr>
        <p:txBody>
          <a:bodyPr wrap="none" rtlCol="0">
            <a:spAutoFit/>
          </a:bodyPr>
          <a:lstStyle/>
          <a:p>
            <a:r>
              <a:rPr lang="en-CA" sz="3200" dirty="0"/>
              <a:t>4. Devote some time to (a) preparing your genome </a:t>
            </a:r>
            <a:br>
              <a:rPr lang="en-CA" sz="3200" dirty="0"/>
            </a:br>
            <a:r>
              <a:rPr lang="en-CA" sz="3200" dirty="0"/>
              <a:t>for annotation and (b) carefully scrutinizing the </a:t>
            </a:r>
            <a:br>
              <a:rPr lang="en-CA" sz="3200" dirty="0"/>
            </a:br>
            <a:r>
              <a:rPr lang="en-CA" sz="3200" dirty="0"/>
              <a:t>annotations i.e. follow what you learn in this </a:t>
            </a:r>
            <a:br>
              <a:rPr lang="en-CA" sz="3200" dirty="0"/>
            </a:br>
            <a:r>
              <a:rPr lang="en-CA" sz="3200" dirty="0"/>
              <a:t>workshop   </a:t>
            </a:r>
          </a:p>
        </p:txBody>
      </p:sp>
    </p:spTree>
    <p:extLst>
      <p:ext uri="{BB962C8B-B14F-4D97-AF65-F5344CB8AC3E}">
        <p14:creationId xmlns:p14="http://schemas.microsoft.com/office/powerpoint/2010/main" val="408166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CFE7-C17A-88CD-277F-85DFB2643A9F}"/>
              </a:ext>
            </a:extLst>
          </p:cNvPr>
          <p:cNvSpPr>
            <a:spLocks noGrp="1"/>
          </p:cNvSpPr>
          <p:nvPr>
            <p:ph type="title"/>
          </p:nvPr>
        </p:nvSpPr>
        <p:spPr>
          <a:xfrm>
            <a:off x="457200" y="20491"/>
            <a:ext cx="8229600" cy="1143000"/>
          </a:xfrm>
        </p:spPr>
        <p:txBody>
          <a:bodyPr>
            <a:normAutofit fontScale="90000"/>
          </a:bodyPr>
          <a:lstStyle/>
          <a:p>
            <a:r>
              <a:rPr lang="en-CA" sz="4900" b="1" dirty="0">
                <a:solidFill>
                  <a:srgbClr val="00B050"/>
                </a:solidFill>
              </a:rPr>
              <a:t>PCR and Sanger sequencing</a:t>
            </a:r>
            <a:br>
              <a:rPr lang="en-CA" dirty="0"/>
            </a:br>
            <a:endParaRPr lang="en-CA" dirty="0"/>
          </a:p>
        </p:txBody>
      </p:sp>
      <p:sp>
        <p:nvSpPr>
          <p:cNvPr id="5" name="Isosceles Triangle 4">
            <a:extLst>
              <a:ext uri="{FF2B5EF4-FFF2-40B4-BE49-F238E27FC236}">
                <a16:creationId xmlns:a16="http://schemas.microsoft.com/office/drawing/2014/main" id="{89F6B231-C454-C10C-3FA5-E7516201E7BF}"/>
              </a:ext>
            </a:extLst>
          </p:cNvPr>
          <p:cNvSpPr/>
          <p:nvPr/>
        </p:nvSpPr>
        <p:spPr>
          <a:xfrm rot="5400000">
            <a:off x="2614500" y="128700"/>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Isosceles Triangle 5">
            <a:extLst>
              <a:ext uri="{FF2B5EF4-FFF2-40B4-BE49-F238E27FC236}">
                <a16:creationId xmlns:a16="http://schemas.microsoft.com/office/drawing/2014/main" id="{6D308683-8C13-35A9-F0D1-04DC599EC568}"/>
              </a:ext>
            </a:extLst>
          </p:cNvPr>
          <p:cNvSpPr/>
          <p:nvPr/>
        </p:nvSpPr>
        <p:spPr>
          <a:xfrm rot="5400000">
            <a:off x="5386500" y="128700"/>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 10">
            <a:extLst>
              <a:ext uri="{FF2B5EF4-FFF2-40B4-BE49-F238E27FC236}">
                <a16:creationId xmlns:a16="http://schemas.microsoft.com/office/drawing/2014/main" id="{C773B8AE-8404-0270-8FDB-330A26BA7A3B}"/>
              </a:ext>
            </a:extLst>
          </p:cNvPr>
          <p:cNvGrpSpPr/>
          <p:nvPr/>
        </p:nvGrpSpPr>
        <p:grpSpPr>
          <a:xfrm>
            <a:off x="4572000" y="2362200"/>
            <a:ext cx="3600000" cy="685800"/>
            <a:chOff x="2057400" y="2190252"/>
            <a:chExt cx="3600000" cy="685800"/>
          </a:xfrm>
        </p:grpSpPr>
        <p:sp>
          <p:nvSpPr>
            <p:cNvPr id="7" name="Isosceles Triangle 6">
              <a:extLst>
                <a:ext uri="{FF2B5EF4-FFF2-40B4-BE49-F238E27FC236}">
                  <a16:creationId xmlns:a16="http://schemas.microsoft.com/office/drawing/2014/main" id="{44BEC120-D4DE-A587-E223-A7C5EE8F8C4A}"/>
                </a:ext>
              </a:extLst>
            </p:cNvPr>
            <p:cNvSpPr/>
            <p:nvPr/>
          </p:nvSpPr>
          <p:spPr>
            <a:xfrm rot="5400000">
              <a:off x="2614500" y="1633152"/>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Isosceles Triangle 7">
              <a:extLst>
                <a:ext uri="{FF2B5EF4-FFF2-40B4-BE49-F238E27FC236}">
                  <a16:creationId xmlns:a16="http://schemas.microsoft.com/office/drawing/2014/main" id="{C87E4E15-A5E2-8A4E-AB1C-DA6B4150CA23}"/>
                </a:ext>
              </a:extLst>
            </p:cNvPr>
            <p:cNvSpPr/>
            <p:nvPr/>
          </p:nvSpPr>
          <p:spPr>
            <a:xfrm rot="5400000">
              <a:off x="4414500" y="1633152"/>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 name="Group 11">
            <a:extLst>
              <a:ext uri="{FF2B5EF4-FFF2-40B4-BE49-F238E27FC236}">
                <a16:creationId xmlns:a16="http://schemas.microsoft.com/office/drawing/2014/main" id="{5CA47BEE-1B64-3E93-8EB3-1E490E53624D}"/>
              </a:ext>
            </a:extLst>
          </p:cNvPr>
          <p:cNvGrpSpPr/>
          <p:nvPr/>
        </p:nvGrpSpPr>
        <p:grpSpPr>
          <a:xfrm>
            <a:off x="4572000" y="3313689"/>
            <a:ext cx="3556367" cy="719433"/>
            <a:chOff x="2068033" y="3374914"/>
            <a:chExt cx="3556367" cy="719433"/>
          </a:xfrm>
        </p:grpSpPr>
        <p:sp>
          <p:nvSpPr>
            <p:cNvPr id="9" name="Isosceles Triangle 8">
              <a:extLst>
                <a:ext uri="{FF2B5EF4-FFF2-40B4-BE49-F238E27FC236}">
                  <a16:creationId xmlns:a16="http://schemas.microsoft.com/office/drawing/2014/main" id="{9DE34BE9-AEA7-B843-EC66-DE21FDC022E8}"/>
                </a:ext>
              </a:extLst>
            </p:cNvPr>
            <p:cNvSpPr/>
            <p:nvPr/>
          </p:nvSpPr>
          <p:spPr>
            <a:xfrm rot="5400000">
              <a:off x="2625133" y="2851447"/>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Isosceles Triangle 9">
              <a:extLst>
                <a:ext uri="{FF2B5EF4-FFF2-40B4-BE49-F238E27FC236}">
                  <a16:creationId xmlns:a16="http://schemas.microsoft.com/office/drawing/2014/main" id="{2926FBB3-00BE-1F51-EA1E-CD49D243A5BF}"/>
                </a:ext>
              </a:extLst>
            </p:cNvPr>
            <p:cNvSpPr/>
            <p:nvPr/>
          </p:nvSpPr>
          <p:spPr>
            <a:xfrm rot="16200000">
              <a:off x="4381500" y="2817814"/>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 name="TextBox 12">
            <a:extLst>
              <a:ext uri="{FF2B5EF4-FFF2-40B4-BE49-F238E27FC236}">
                <a16:creationId xmlns:a16="http://schemas.microsoft.com/office/drawing/2014/main" id="{EE9FBE14-B67F-4C4A-C91E-C0433BB9F06B}"/>
              </a:ext>
            </a:extLst>
          </p:cNvPr>
          <p:cNvSpPr txBox="1"/>
          <p:nvPr/>
        </p:nvSpPr>
        <p:spPr>
          <a:xfrm>
            <a:off x="227303" y="1981200"/>
            <a:ext cx="3985194" cy="4031873"/>
          </a:xfrm>
          <a:prstGeom prst="rect">
            <a:avLst/>
          </a:prstGeom>
          <a:noFill/>
        </p:spPr>
        <p:txBody>
          <a:bodyPr wrap="none" rtlCol="0">
            <a:spAutoFit/>
          </a:bodyPr>
          <a:lstStyle/>
          <a:p>
            <a:pPr marL="285750" indent="-285750">
              <a:buFont typeface="Wingdings" panose="05000000000000000000" pitchFamily="2" charset="2"/>
              <a:buChar char="q"/>
            </a:pPr>
            <a:r>
              <a:rPr lang="en-CA" sz="3200" dirty="0"/>
              <a:t> Two fragments </a:t>
            </a:r>
          </a:p>
          <a:p>
            <a:pPr marL="285750" indent="-285750">
              <a:buFont typeface="Wingdings" panose="05000000000000000000" pitchFamily="2" charset="2"/>
              <a:buChar char="q"/>
            </a:pPr>
            <a:r>
              <a:rPr lang="en-CA" sz="3200" dirty="0"/>
              <a:t> Possibilities:</a:t>
            </a:r>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r>
              <a:rPr lang="en-CA" sz="3200" dirty="0"/>
              <a:t> Sequence amplicon </a:t>
            </a:r>
          </a:p>
        </p:txBody>
      </p:sp>
      <p:cxnSp>
        <p:nvCxnSpPr>
          <p:cNvPr id="15" name="Straight Arrow Connector 14">
            <a:extLst>
              <a:ext uri="{FF2B5EF4-FFF2-40B4-BE49-F238E27FC236}">
                <a16:creationId xmlns:a16="http://schemas.microsoft.com/office/drawing/2014/main" id="{1FDB756C-3F4C-5CB3-E16B-9C85A17F25BD}"/>
              </a:ext>
            </a:extLst>
          </p:cNvPr>
          <p:cNvCxnSpPr/>
          <p:nvPr/>
        </p:nvCxnSpPr>
        <p:spPr>
          <a:xfrm>
            <a:off x="3095400" y="1668462"/>
            <a:ext cx="762000" cy="0"/>
          </a:xfrm>
          <a:prstGeom prst="straightConnector1">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63162F-256D-84FA-7236-FD1F8579A33C}"/>
              </a:ext>
            </a:extLst>
          </p:cNvPr>
          <p:cNvCxnSpPr>
            <a:cxnSpLocks/>
          </p:cNvCxnSpPr>
          <p:nvPr/>
        </p:nvCxnSpPr>
        <p:spPr>
          <a:xfrm rot="10800000">
            <a:off x="2057400" y="1668462"/>
            <a:ext cx="762000"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B1CF231-5270-3291-D169-D0EE49DE8312}"/>
              </a:ext>
            </a:extLst>
          </p:cNvPr>
          <p:cNvCxnSpPr/>
          <p:nvPr/>
        </p:nvCxnSpPr>
        <p:spPr>
          <a:xfrm>
            <a:off x="5867400" y="1718293"/>
            <a:ext cx="762000" cy="0"/>
          </a:xfrm>
          <a:prstGeom prst="straightConnector1">
            <a:avLst/>
          </a:prstGeom>
          <a:ln w="1016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1CA475-A3A2-6456-224F-0D93DF5D4DC9}"/>
              </a:ext>
            </a:extLst>
          </p:cNvPr>
          <p:cNvCxnSpPr>
            <a:cxnSpLocks/>
          </p:cNvCxnSpPr>
          <p:nvPr/>
        </p:nvCxnSpPr>
        <p:spPr>
          <a:xfrm rot="10800000">
            <a:off x="4829400" y="1715016"/>
            <a:ext cx="762000" cy="0"/>
          </a:xfrm>
          <a:prstGeom prst="straightConnector1">
            <a:avLst/>
          </a:prstGeom>
          <a:ln w="1016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6C7C759-7244-FA01-7B1E-07F0EF28092E}"/>
              </a:ext>
            </a:extLst>
          </p:cNvPr>
          <p:cNvGrpSpPr/>
          <p:nvPr/>
        </p:nvGrpSpPr>
        <p:grpSpPr>
          <a:xfrm>
            <a:off x="4506437" y="4255202"/>
            <a:ext cx="3621930" cy="685800"/>
            <a:chOff x="4593488" y="5408876"/>
            <a:chExt cx="3621930" cy="685800"/>
          </a:xfrm>
        </p:grpSpPr>
        <p:sp>
          <p:nvSpPr>
            <p:cNvPr id="20" name="Isosceles Triangle 19">
              <a:extLst>
                <a:ext uri="{FF2B5EF4-FFF2-40B4-BE49-F238E27FC236}">
                  <a16:creationId xmlns:a16="http://schemas.microsoft.com/office/drawing/2014/main" id="{15180D5F-937B-9A7F-160D-4FDC13317EF1}"/>
                </a:ext>
              </a:extLst>
            </p:cNvPr>
            <p:cNvSpPr/>
            <p:nvPr/>
          </p:nvSpPr>
          <p:spPr>
            <a:xfrm rot="16200000">
              <a:off x="5150588" y="4851776"/>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a:extLst>
                <a:ext uri="{FF2B5EF4-FFF2-40B4-BE49-F238E27FC236}">
                  <a16:creationId xmlns:a16="http://schemas.microsoft.com/office/drawing/2014/main" id="{C9B6AE1C-FE51-E124-15C8-00419E4AB902}"/>
                </a:ext>
              </a:extLst>
            </p:cNvPr>
            <p:cNvSpPr/>
            <p:nvPr/>
          </p:nvSpPr>
          <p:spPr>
            <a:xfrm rot="5400000">
              <a:off x="6972518" y="4851776"/>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4" name="Straight Arrow Connector 23">
            <a:extLst>
              <a:ext uri="{FF2B5EF4-FFF2-40B4-BE49-F238E27FC236}">
                <a16:creationId xmlns:a16="http://schemas.microsoft.com/office/drawing/2014/main" id="{91239CC7-5EB4-8FA9-BCF0-790222C72639}"/>
              </a:ext>
            </a:extLst>
          </p:cNvPr>
          <p:cNvCxnSpPr>
            <a:cxnSpLocks/>
          </p:cNvCxnSpPr>
          <p:nvPr/>
        </p:nvCxnSpPr>
        <p:spPr>
          <a:xfrm>
            <a:off x="5444537" y="5240618"/>
            <a:ext cx="763200"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B6D175-6206-C767-B65F-66F36C4A5925}"/>
              </a:ext>
            </a:extLst>
          </p:cNvPr>
          <p:cNvCxnSpPr>
            <a:cxnSpLocks/>
          </p:cNvCxnSpPr>
          <p:nvPr/>
        </p:nvCxnSpPr>
        <p:spPr>
          <a:xfrm rot="10800000">
            <a:off x="6375437" y="4025426"/>
            <a:ext cx="762000" cy="0"/>
          </a:xfrm>
          <a:prstGeom prst="straightConnector1">
            <a:avLst/>
          </a:prstGeom>
          <a:ln w="1016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CCEE636-99D6-14FC-A542-931ACFC8B788}"/>
              </a:ext>
            </a:extLst>
          </p:cNvPr>
          <p:cNvGrpSpPr/>
          <p:nvPr/>
        </p:nvGrpSpPr>
        <p:grpSpPr>
          <a:xfrm>
            <a:off x="5475437" y="3237376"/>
            <a:ext cx="1662000" cy="0"/>
            <a:chOff x="5472000" y="4343400"/>
            <a:chExt cx="1662000" cy="0"/>
          </a:xfrm>
        </p:grpSpPr>
        <p:cxnSp>
          <p:nvCxnSpPr>
            <p:cNvPr id="23" name="Straight Arrow Connector 22">
              <a:extLst>
                <a:ext uri="{FF2B5EF4-FFF2-40B4-BE49-F238E27FC236}">
                  <a16:creationId xmlns:a16="http://schemas.microsoft.com/office/drawing/2014/main" id="{F6022999-DF76-D874-3FB3-18577CABA2D6}"/>
                </a:ext>
              </a:extLst>
            </p:cNvPr>
            <p:cNvCxnSpPr/>
            <p:nvPr/>
          </p:nvCxnSpPr>
          <p:spPr>
            <a:xfrm>
              <a:off x="5472000" y="4343400"/>
              <a:ext cx="762000" cy="0"/>
            </a:xfrm>
            <a:prstGeom prst="straightConnector1">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3FE028-8DC0-2A79-C9CD-4F084365A0F8}"/>
                </a:ext>
              </a:extLst>
            </p:cNvPr>
            <p:cNvCxnSpPr>
              <a:cxnSpLocks/>
            </p:cNvCxnSpPr>
            <p:nvPr/>
          </p:nvCxnSpPr>
          <p:spPr>
            <a:xfrm rot="10800000">
              <a:off x="6372000" y="4343400"/>
              <a:ext cx="762000" cy="0"/>
            </a:xfrm>
            <a:prstGeom prst="straightConnector1">
              <a:avLst/>
            </a:prstGeom>
            <a:ln w="1016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A9A17F9E-0441-405A-95E2-96E0F666B465}"/>
              </a:ext>
            </a:extLst>
          </p:cNvPr>
          <p:cNvCxnSpPr/>
          <p:nvPr/>
        </p:nvCxnSpPr>
        <p:spPr>
          <a:xfrm>
            <a:off x="5489837" y="4025426"/>
            <a:ext cx="762000" cy="0"/>
          </a:xfrm>
          <a:prstGeom prst="straightConnector1">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BD1CAC-7BD3-DD7A-5C65-AE1681699C83}"/>
              </a:ext>
            </a:extLst>
          </p:cNvPr>
          <p:cNvCxnSpPr>
            <a:cxnSpLocks/>
          </p:cNvCxnSpPr>
          <p:nvPr/>
        </p:nvCxnSpPr>
        <p:spPr>
          <a:xfrm rot="10800000">
            <a:off x="6375436" y="5232628"/>
            <a:ext cx="762000" cy="0"/>
          </a:xfrm>
          <a:prstGeom prst="straightConnector1">
            <a:avLst/>
          </a:prstGeom>
          <a:ln w="1016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01F472B-A655-71F4-0EF6-1CC021BCEE03}"/>
              </a:ext>
            </a:extLst>
          </p:cNvPr>
          <p:cNvGrpSpPr/>
          <p:nvPr/>
        </p:nvGrpSpPr>
        <p:grpSpPr>
          <a:xfrm>
            <a:off x="4572000" y="5367786"/>
            <a:ext cx="3681947" cy="714760"/>
            <a:chOff x="4602126" y="5457440"/>
            <a:chExt cx="3681947" cy="714760"/>
          </a:xfrm>
        </p:grpSpPr>
        <p:pic>
          <p:nvPicPr>
            <p:cNvPr id="14" name="Picture 13">
              <a:extLst>
                <a:ext uri="{FF2B5EF4-FFF2-40B4-BE49-F238E27FC236}">
                  <a16:creationId xmlns:a16="http://schemas.microsoft.com/office/drawing/2014/main" id="{4EA47FCB-7FF4-5952-5232-0C7F56D6D18A}"/>
                </a:ext>
              </a:extLst>
            </p:cNvPr>
            <p:cNvPicPr>
              <a:picLocks noChangeAspect="1"/>
            </p:cNvPicPr>
            <p:nvPr/>
          </p:nvPicPr>
          <p:blipFill>
            <a:blip r:embed="rId3"/>
            <a:stretch>
              <a:fillRect/>
            </a:stretch>
          </p:blipFill>
          <p:spPr>
            <a:xfrm>
              <a:off x="4602126" y="5457440"/>
              <a:ext cx="1828959" cy="707197"/>
            </a:xfrm>
            <a:prstGeom prst="rect">
              <a:avLst/>
            </a:prstGeom>
          </p:spPr>
        </p:pic>
        <p:pic>
          <p:nvPicPr>
            <p:cNvPr id="19" name="Picture 18">
              <a:extLst>
                <a:ext uri="{FF2B5EF4-FFF2-40B4-BE49-F238E27FC236}">
                  <a16:creationId xmlns:a16="http://schemas.microsoft.com/office/drawing/2014/main" id="{35A52087-24C0-ACBD-0601-0416300A2E4E}"/>
                </a:ext>
              </a:extLst>
            </p:cNvPr>
            <p:cNvPicPr>
              <a:picLocks noChangeAspect="1"/>
            </p:cNvPicPr>
            <p:nvPr/>
          </p:nvPicPr>
          <p:blipFill>
            <a:blip r:embed="rId4"/>
            <a:stretch>
              <a:fillRect/>
            </a:stretch>
          </p:blipFill>
          <p:spPr>
            <a:xfrm>
              <a:off x="6461211" y="5465003"/>
              <a:ext cx="1822862" cy="707197"/>
            </a:xfrm>
            <a:prstGeom prst="rect">
              <a:avLst/>
            </a:prstGeom>
          </p:spPr>
        </p:pic>
      </p:grpSp>
      <p:pic>
        <p:nvPicPr>
          <p:cNvPr id="31" name="Picture 30">
            <a:extLst>
              <a:ext uri="{FF2B5EF4-FFF2-40B4-BE49-F238E27FC236}">
                <a16:creationId xmlns:a16="http://schemas.microsoft.com/office/drawing/2014/main" id="{2167ABA6-57A8-29B3-EC5F-A368B44FAF2F}"/>
              </a:ext>
            </a:extLst>
          </p:cNvPr>
          <p:cNvPicPr>
            <a:picLocks noChangeAspect="1"/>
          </p:cNvPicPr>
          <p:nvPr/>
        </p:nvPicPr>
        <p:blipFill>
          <a:blip r:embed="rId5"/>
          <a:stretch>
            <a:fillRect/>
          </a:stretch>
        </p:blipFill>
        <p:spPr>
          <a:xfrm>
            <a:off x="5553751" y="6141519"/>
            <a:ext cx="1079086" cy="627942"/>
          </a:xfrm>
          <a:prstGeom prst="rect">
            <a:avLst/>
          </a:prstGeom>
        </p:spPr>
      </p:pic>
      <p:pic>
        <p:nvPicPr>
          <p:cNvPr id="32" name="Picture 31">
            <a:extLst>
              <a:ext uri="{FF2B5EF4-FFF2-40B4-BE49-F238E27FC236}">
                <a16:creationId xmlns:a16="http://schemas.microsoft.com/office/drawing/2014/main" id="{93CD4769-C693-E305-81DE-325BF5D19801}"/>
              </a:ext>
            </a:extLst>
          </p:cNvPr>
          <p:cNvPicPr>
            <a:picLocks noChangeAspect="1"/>
          </p:cNvPicPr>
          <p:nvPr/>
        </p:nvPicPr>
        <p:blipFill>
          <a:blip r:embed="rId6"/>
          <a:stretch>
            <a:fillRect/>
          </a:stretch>
        </p:blipFill>
        <p:spPr>
          <a:xfrm>
            <a:off x="6216892" y="6109670"/>
            <a:ext cx="1079086" cy="627942"/>
          </a:xfrm>
          <a:prstGeom prst="rect">
            <a:avLst/>
          </a:prstGeom>
        </p:spPr>
      </p:pic>
    </p:spTree>
    <p:extLst>
      <p:ext uri="{BB962C8B-B14F-4D97-AF65-F5344CB8AC3E}">
        <p14:creationId xmlns:p14="http://schemas.microsoft.com/office/powerpoint/2010/main" val="1134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0A30F-49A3-F3BA-A53F-D2F5BBD6AAF0}"/>
              </a:ext>
            </a:extLst>
          </p:cNvPr>
          <p:cNvSpPr>
            <a:spLocks noGrp="1"/>
          </p:cNvSpPr>
          <p:nvPr>
            <p:ph type="title"/>
          </p:nvPr>
        </p:nvSpPr>
        <p:spPr>
          <a:xfrm>
            <a:off x="685800" y="7088"/>
            <a:ext cx="8229600" cy="1143000"/>
          </a:xfrm>
        </p:spPr>
        <p:txBody>
          <a:bodyPr>
            <a:noAutofit/>
          </a:bodyPr>
          <a:lstStyle/>
          <a:p>
            <a:r>
              <a:rPr lang="en-CA" b="1" dirty="0">
                <a:solidFill>
                  <a:srgbClr val="00B050"/>
                </a:solidFill>
              </a:rPr>
              <a:t>Splinting and reference-guided assembly</a:t>
            </a:r>
          </a:p>
        </p:txBody>
      </p:sp>
      <p:sp>
        <p:nvSpPr>
          <p:cNvPr id="6" name="Isosceles Triangle 5">
            <a:extLst>
              <a:ext uri="{FF2B5EF4-FFF2-40B4-BE49-F238E27FC236}">
                <a16:creationId xmlns:a16="http://schemas.microsoft.com/office/drawing/2014/main" id="{9A6554F8-1CD2-8CDB-E591-B5438DDCBE06}"/>
              </a:ext>
            </a:extLst>
          </p:cNvPr>
          <p:cNvSpPr/>
          <p:nvPr/>
        </p:nvSpPr>
        <p:spPr>
          <a:xfrm rot="5400000">
            <a:off x="2890500" y="738300"/>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Isosceles Triangle 6">
            <a:extLst>
              <a:ext uri="{FF2B5EF4-FFF2-40B4-BE49-F238E27FC236}">
                <a16:creationId xmlns:a16="http://schemas.microsoft.com/office/drawing/2014/main" id="{6E604A8B-CD3F-BBEF-A619-B21F05CD149C}"/>
              </a:ext>
            </a:extLst>
          </p:cNvPr>
          <p:cNvSpPr/>
          <p:nvPr/>
        </p:nvSpPr>
        <p:spPr>
          <a:xfrm rot="5400000">
            <a:off x="5662500" y="738300"/>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4" name="Group 13">
            <a:extLst>
              <a:ext uri="{FF2B5EF4-FFF2-40B4-BE49-F238E27FC236}">
                <a16:creationId xmlns:a16="http://schemas.microsoft.com/office/drawing/2014/main" id="{40874AC0-9640-A01F-2937-7D48DC9A05B3}"/>
              </a:ext>
            </a:extLst>
          </p:cNvPr>
          <p:cNvGrpSpPr/>
          <p:nvPr/>
        </p:nvGrpSpPr>
        <p:grpSpPr>
          <a:xfrm>
            <a:off x="2826928" y="2426409"/>
            <a:ext cx="3595577" cy="685800"/>
            <a:chOff x="2319223" y="2286000"/>
            <a:chExt cx="3595577" cy="685800"/>
          </a:xfrm>
        </p:grpSpPr>
        <p:sp>
          <p:nvSpPr>
            <p:cNvPr id="12" name="Isosceles Triangle 11">
              <a:extLst>
                <a:ext uri="{FF2B5EF4-FFF2-40B4-BE49-F238E27FC236}">
                  <a16:creationId xmlns:a16="http://schemas.microsoft.com/office/drawing/2014/main" id="{387B1E8A-F0A4-5123-52FB-714E12E6375D}"/>
                </a:ext>
              </a:extLst>
            </p:cNvPr>
            <p:cNvSpPr/>
            <p:nvPr/>
          </p:nvSpPr>
          <p:spPr>
            <a:xfrm rot="5400000">
              <a:off x="2876323" y="1728900"/>
              <a:ext cx="685800" cy="1800000"/>
            </a:xfrm>
            <a:prstGeom prst="triangle">
              <a:avLst>
                <a:gd name="adj" fmla="val 4534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Isosceles Triangle 12">
              <a:extLst>
                <a:ext uri="{FF2B5EF4-FFF2-40B4-BE49-F238E27FC236}">
                  <a16:creationId xmlns:a16="http://schemas.microsoft.com/office/drawing/2014/main" id="{32374015-5446-47C2-5DE7-F9606540284B}"/>
                </a:ext>
              </a:extLst>
            </p:cNvPr>
            <p:cNvSpPr/>
            <p:nvPr/>
          </p:nvSpPr>
          <p:spPr>
            <a:xfrm rot="5400000">
              <a:off x="4671900" y="1728900"/>
              <a:ext cx="685800" cy="1800000"/>
            </a:xfrm>
            <a:prstGeom prst="triangl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5" name="TextBox 14">
            <a:extLst>
              <a:ext uri="{FF2B5EF4-FFF2-40B4-BE49-F238E27FC236}">
                <a16:creationId xmlns:a16="http://schemas.microsoft.com/office/drawing/2014/main" id="{BFF677D9-AF5F-1AA1-7492-A1D06467073E}"/>
              </a:ext>
            </a:extLst>
          </p:cNvPr>
          <p:cNvSpPr txBox="1"/>
          <p:nvPr/>
        </p:nvSpPr>
        <p:spPr>
          <a:xfrm>
            <a:off x="2333400" y="3216778"/>
            <a:ext cx="4693914" cy="584775"/>
          </a:xfrm>
          <a:prstGeom prst="rect">
            <a:avLst/>
          </a:prstGeom>
          <a:noFill/>
        </p:spPr>
        <p:txBody>
          <a:bodyPr wrap="none" rtlCol="0">
            <a:spAutoFit/>
          </a:bodyPr>
          <a:lstStyle/>
          <a:p>
            <a:r>
              <a:rPr lang="en-CA" sz="3200" b="1" dirty="0" err="1">
                <a:solidFill>
                  <a:srgbClr val="FF0000"/>
                </a:solidFill>
              </a:rPr>
              <a:t>sequence</a:t>
            </a:r>
            <a:r>
              <a:rPr lang="en-CA" sz="3200" dirty="0" err="1"/>
              <a:t>NNNNN</a:t>
            </a:r>
            <a:r>
              <a:rPr lang="en-CA" sz="3200" b="1" dirty="0" err="1">
                <a:solidFill>
                  <a:srgbClr val="7030A0"/>
                </a:solidFill>
              </a:rPr>
              <a:t>sequence</a:t>
            </a:r>
            <a:endParaRPr lang="en-CA" sz="3200" b="1" dirty="0">
              <a:solidFill>
                <a:srgbClr val="7030A0"/>
              </a:solidFill>
            </a:endParaRPr>
          </a:p>
        </p:txBody>
      </p:sp>
      <p:sp>
        <p:nvSpPr>
          <p:cNvPr id="16" name="Arrow: Down 15">
            <a:extLst>
              <a:ext uri="{FF2B5EF4-FFF2-40B4-BE49-F238E27FC236}">
                <a16:creationId xmlns:a16="http://schemas.microsoft.com/office/drawing/2014/main" id="{71AC34F0-DFBB-2C1E-AB19-9969B230549C}"/>
              </a:ext>
            </a:extLst>
          </p:cNvPr>
          <p:cNvSpPr/>
          <p:nvPr/>
        </p:nvSpPr>
        <p:spPr>
          <a:xfrm>
            <a:off x="4572000" y="4304828"/>
            <a:ext cx="533400" cy="16387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8965BD9A-A0F8-7EF1-AEB4-31119FB2150F}"/>
              </a:ext>
            </a:extLst>
          </p:cNvPr>
          <p:cNvSpPr txBox="1"/>
          <p:nvPr/>
        </p:nvSpPr>
        <p:spPr>
          <a:xfrm>
            <a:off x="5181600" y="3906121"/>
            <a:ext cx="3962400" cy="3046988"/>
          </a:xfrm>
          <a:prstGeom prst="rect">
            <a:avLst/>
          </a:prstGeom>
          <a:noFill/>
        </p:spPr>
        <p:txBody>
          <a:bodyPr wrap="square">
            <a:spAutoFit/>
          </a:bodyPr>
          <a:lstStyle/>
          <a:p>
            <a:r>
              <a:rPr lang="en-CA" sz="3200" dirty="0"/>
              <a:t>BLASTn versus Caudoviricetes (</a:t>
            </a:r>
            <a:r>
              <a:rPr lang="en-CA" sz="3200" dirty="0" err="1"/>
              <a:t>taxid</a:t>
            </a:r>
            <a:r>
              <a:rPr lang="en-CA" sz="3200" dirty="0"/>
              <a:t>: 2731619); exclude - Uncultured/environmental sample sequences</a:t>
            </a:r>
          </a:p>
        </p:txBody>
      </p:sp>
      <p:pic>
        <p:nvPicPr>
          <p:cNvPr id="21" name="Picture 20">
            <a:extLst>
              <a:ext uri="{FF2B5EF4-FFF2-40B4-BE49-F238E27FC236}">
                <a16:creationId xmlns:a16="http://schemas.microsoft.com/office/drawing/2014/main" id="{5BCAC0A4-1C13-3DBC-AD46-86047581AA68}"/>
              </a:ext>
            </a:extLst>
          </p:cNvPr>
          <p:cNvPicPr>
            <a:picLocks noChangeAspect="1"/>
          </p:cNvPicPr>
          <p:nvPr/>
        </p:nvPicPr>
        <p:blipFill>
          <a:blip r:embed="rId2">
            <a:extLst>
              <a:ext uri="{28A0092B-C50C-407E-A947-70E740481C1C}">
                <a14:useLocalDpi xmlns:a14="http://schemas.microsoft.com/office/drawing/2010/main" val="0"/>
              </a:ext>
            </a:extLst>
          </a:blip>
          <a:srcRect b="64823"/>
          <a:stretch/>
        </p:blipFill>
        <p:spPr>
          <a:xfrm>
            <a:off x="1088832" y="6069419"/>
            <a:ext cx="7499735" cy="685800"/>
          </a:xfrm>
          <a:prstGeom prst="rect">
            <a:avLst/>
          </a:prstGeom>
        </p:spPr>
      </p:pic>
      <p:pic>
        <p:nvPicPr>
          <p:cNvPr id="22" name="Picture 21">
            <a:extLst>
              <a:ext uri="{FF2B5EF4-FFF2-40B4-BE49-F238E27FC236}">
                <a16:creationId xmlns:a16="http://schemas.microsoft.com/office/drawing/2014/main" id="{EBB2EB99-3C49-3543-B551-9CD2AE10B249}"/>
              </a:ext>
            </a:extLst>
          </p:cNvPr>
          <p:cNvPicPr>
            <a:picLocks noChangeAspect="1"/>
          </p:cNvPicPr>
          <p:nvPr/>
        </p:nvPicPr>
        <p:blipFill>
          <a:blip r:embed="rId3"/>
          <a:stretch>
            <a:fillRect/>
          </a:stretch>
        </p:blipFill>
        <p:spPr>
          <a:xfrm>
            <a:off x="5715000" y="6111182"/>
            <a:ext cx="780356" cy="670618"/>
          </a:xfrm>
          <a:prstGeom prst="rect">
            <a:avLst/>
          </a:prstGeom>
        </p:spPr>
      </p:pic>
      <p:sp>
        <p:nvSpPr>
          <p:cNvPr id="2" name="TextBox 1">
            <a:extLst>
              <a:ext uri="{FF2B5EF4-FFF2-40B4-BE49-F238E27FC236}">
                <a16:creationId xmlns:a16="http://schemas.microsoft.com/office/drawing/2014/main" id="{A4474D74-B08A-20E8-7523-2A9918090E01}"/>
              </a:ext>
            </a:extLst>
          </p:cNvPr>
          <p:cNvSpPr txBox="1"/>
          <p:nvPr/>
        </p:nvSpPr>
        <p:spPr>
          <a:xfrm>
            <a:off x="3304480" y="3613734"/>
            <a:ext cx="3187332" cy="584775"/>
          </a:xfrm>
          <a:prstGeom prst="rect">
            <a:avLst/>
          </a:prstGeom>
          <a:noFill/>
        </p:spPr>
        <p:txBody>
          <a:bodyPr wrap="square" rtlCol="0">
            <a:spAutoFit/>
          </a:bodyPr>
          <a:lstStyle/>
          <a:p>
            <a:r>
              <a:rPr lang="en-CA" sz="3200" dirty="0"/>
              <a:t>(</a:t>
            </a:r>
            <a:r>
              <a:rPr lang="en-CA" sz="3200" dirty="0" err="1"/>
              <a:t>pseudogenome</a:t>
            </a:r>
            <a:r>
              <a:rPr lang="en-CA" sz="3200" dirty="0"/>
              <a:t>)</a:t>
            </a:r>
          </a:p>
        </p:txBody>
      </p:sp>
    </p:spTree>
    <p:extLst>
      <p:ext uri="{BB962C8B-B14F-4D97-AF65-F5344CB8AC3E}">
        <p14:creationId xmlns:p14="http://schemas.microsoft.com/office/powerpoint/2010/main" val="285933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9" grpId="0"/>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9529-446A-C914-EAE0-94490EDF01EE}"/>
              </a:ext>
            </a:extLst>
          </p:cNvPr>
          <p:cNvSpPr>
            <a:spLocks noGrp="1"/>
          </p:cNvSpPr>
          <p:nvPr>
            <p:ph type="title"/>
          </p:nvPr>
        </p:nvSpPr>
        <p:spPr>
          <a:xfrm>
            <a:off x="533400" y="-228600"/>
            <a:ext cx="8229600" cy="1143000"/>
          </a:xfrm>
        </p:spPr>
        <p:txBody>
          <a:bodyPr/>
          <a:lstStyle/>
          <a:p>
            <a:r>
              <a:rPr lang="en-CA" b="1" dirty="0">
                <a:solidFill>
                  <a:srgbClr val="00B050"/>
                </a:solidFill>
              </a:rPr>
              <a:t>BLASTn results &amp; splint</a:t>
            </a:r>
          </a:p>
        </p:txBody>
      </p:sp>
      <p:pic>
        <p:nvPicPr>
          <p:cNvPr id="5" name="Picture 4">
            <a:extLst>
              <a:ext uri="{FF2B5EF4-FFF2-40B4-BE49-F238E27FC236}">
                <a16:creationId xmlns:a16="http://schemas.microsoft.com/office/drawing/2014/main" id="{C4654D3B-AB11-55D1-E691-3E3DC7CB085C}"/>
              </a:ext>
            </a:extLst>
          </p:cNvPr>
          <p:cNvPicPr>
            <a:picLocks noChangeAspect="1"/>
          </p:cNvPicPr>
          <p:nvPr/>
        </p:nvPicPr>
        <p:blipFill>
          <a:blip r:embed="rId2">
            <a:extLst>
              <a:ext uri="{28A0092B-C50C-407E-A947-70E740481C1C}">
                <a14:useLocalDpi xmlns:a14="http://schemas.microsoft.com/office/drawing/2010/main" val="0"/>
              </a:ext>
            </a:extLst>
          </a:blip>
          <a:srcRect t="69543"/>
          <a:stretch/>
        </p:blipFill>
        <p:spPr>
          <a:xfrm>
            <a:off x="17721" y="2913321"/>
            <a:ext cx="9111600" cy="721391"/>
          </a:xfrm>
          <a:prstGeom prst="rect">
            <a:avLst/>
          </a:prstGeom>
        </p:spPr>
      </p:pic>
      <p:pic>
        <p:nvPicPr>
          <p:cNvPr id="9" name="Picture 8">
            <a:extLst>
              <a:ext uri="{FF2B5EF4-FFF2-40B4-BE49-F238E27FC236}">
                <a16:creationId xmlns:a16="http://schemas.microsoft.com/office/drawing/2014/main" id="{644E435B-6808-6A3B-064B-CC1319206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7" y="1066800"/>
            <a:ext cx="9110686" cy="1524000"/>
          </a:xfrm>
          <a:prstGeom prst="rect">
            <a:avLst/>
          </a:prstGeom>
        </p:spPr>
      </p:pic>
      <p:sp>
        <p:nvSpPr>
          <p:cNvPr id="10" name="TextBox 9">
            <a:extLst>
              <a:ext uri="{FF2B5EF4-FFF2-40B4-BE49-F238E27FC236}">
                <a16:creationId xmlns:a16="http://schemas.microsoft.com/office/drawing/2014/main" id="{E0CE8A97-6CF5-5EA8-0620-1E261E7DAFA8}"/>
              </a:ext>
            </a:extLst>
          </p:cNvPr>
          <p:cNvSpPr txBox="1"/>
          <p:nvPr/>
        </p:nvSpPr>
        <p:spPr>
          <a:xfrm>
            <a:off x="533400" y="3772567"/>
            <a:ext cx="8229600" cy="2554545"/>
          </a:xfrm>
          <a:prstGeom prst="rect">
            <a:avLst/>
          </a:prstGeom>
          <a:noFill/>
        </p:spPr>
        <p:txBody>
          <a:bodyPr wrap="square" rtlCol="0">
            <a:spAutoFit/>
          </a:bodyPr>
          <a:lstStyle/>
          <a:p>
            <a:pPr marL="285750" indent="-285750">
              <a:buFont typeface="Wingdings" panose="05000000000000000000" pitchFamily="2" charset="2"/>
              <a:buChar char="q"/>
            </a:pPr>
            <a:r>
              <a:rPr lang="en-CA" sz="3200" dirty="0"/>
              <a:t> gap in homologous genome of 99 bp (18556-18655) </a:t>
            </a:r>
          </a:p>
          <a:p>
            <a:pPr marL="285750" indent="-285750">
              <a:buFont typeface="Wingdings" panose="05000000000000000000" pitchFamily="2" charset="2"/>
              <a:buChar char="q"/>
            </a:pPr>
            <a:r>
              <a:rPr lang="en-CA" sz="3200" dirty="0"/>
              <a:t> splint – homologous regions (200 bp) plus missing sequence</a:t>
            </a:r>
          </a:p>
          <a:p>
            <a:pPr marL="285750" indent="-285750">
              <a:buFont typeface="Wingdings" panose="05000000000000000000" pitchFamily="2" charset="2"/>
              <a:buChar char="q"/>
            </a:pPr>
            <a:r>
              <a:rPr lang="en-CA" sz="3200" dirty="0"/>
              <a:t> 18356 - 18855</a:t>
            </a:r>
          </a:p>
        </p:txBody>
      </p:sp>
    </p:spTree>
    <p:extLst>
      <p:ext uri="{BB962C8B-B14F-4D97-AF65-F5344CB8AC3E}">
        <p14:creationId xmlns:p14="http://schemas.microsoft.com/office/powerpoint/2010/main" val="2211985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9A3F-450D-5B0D-0591-6607A3946C24}"/>
              </a:ext>
            </a:extLst>
          </p:cNvPr>
          <p:cNvSpPr>
            <a:spLocks noGrp="1"/>
          </p:cNvSpPr>
          <p:nvPr>
            <p:ph type="title"/>
          </p:nvPr>
        </p:nvSpPr>
        <p:spPr>
          <a:xfrm>
            <a:off x="-736668" y="-254883"/>
            <a:ext cx="8229600" cy="1143000"/>
          </a:xfrm>
        </p:spPr>
        <p:txBody>
          <a:bodyPr/>
          <a:lstStyle/>
          <a:p>
            <a:r>
              <a:rPr lang="en-CA" b="1" dirty="0">
                <a:solidFill>
                  <a:srgbClr val="00B050"/>
                </a:solidFill>
              </a:rPr>
              <a:t>Splint</a:t>
            </a:r>
          </a:p>
        </p:txBody>
      </p:sp>
      <p:pic>
        <p:nvPicPr>
          <p:cNvPr id="5" name="Picture 4">
            <a:extLst>
              <a:ext uri="{FF2B5EF4-FFF2-40B4-BE49-F238E27FC236}">
                <a16:creationId xmlns:a16="http://schemas.microsoft.com/office/drawing/2014/main" id="{A606AB18-4413-032D-84E1-74CCBC82F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3" y="1419245"/>
            <a:ext cx="5524784" cy="749339"/>
          </a:xfrm>
          <a:prstGeom prst="rect">
            <a:avLst/>
          </a:prstGeom>
        </p:spPr>
      </p:pic>
      <p:pic>
        <p:nvPicPr>
          <p:cNvPr id="7" name="Picture 6">
            <a:extLst>
              <a:ext uri="{FF2B5EF4-FFF2-40B4-BE49-F238E27FC236}">
                <a16:creationId xmlns:a16="http://schemas.microsoft.com/office/drawing/2014/main" id="{9E08AF6F-B743-CBCF-2D0F-C68707E77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69" y="76200"/>
            <a:ext cx="3320055" cy="1628853"/>
          </a:xfrm>
          <a:prstGeom prst="rect">
            <a:avLst/>
          </a:prstGeom>
        </p:spPr>
      </p:pic>
      <p:pic>
        <p:nvPicPr>
          <p:cNvPr id="9" name="Picture 8">
            <a:extLst>
              <a:ext uri="{FF2B5EF4-FFF2-40B4-BE49-F238E27FC236}">
                <a16:creationId xmlns:a16="http://schemas.microsoft.com/office/drawing/2014/main" id="{3CFB9C89-82F8-D76E-58EE-AF0AE04EF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869" y="1990851"/>
            <a:ext cx="3319200" cy="1585406"/>
          </a:xfrm>
          <a:prstGeom prst="rect">
            <a:avLst/>
          </a:prstGeom>
        </p:spPr>
      </p:pic>
      <p:pic>
        <p:nvPicPr>
          <p:cNvPr id="11" name="Picture 10">
            <a:extLst>
              <a:ext uri="{FF2B5EF4-FFF2-40B4-BE49-F238E27FC236}">
                <a16:creationId xmlns:a16="http://schemas.microsoft.com/office/drawing/2014/main" id="{7308CF38-ADFA-4AB7-82B4-50CE4F1D26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132" y="4876800"/>
            <a:ext cx="5575587" cy="1689187"/>
          </a:xfrm>
          <a:prstGeom prst="rect">
            <a:avLst/>
          </a:prstGeom>
        </p:spPr>
      </p:pic>
      <p:pic>
        <p:nvPicPr>
          <p:cNvPr id="12" name="Picture 11">
            <a:extLst>
              <a:ext uri="{FF2B5EF4-FFF2-40B4-BE49-F238E27FC236}">
                <a16:creationId xmlns:a16="http://schemas.microsoft.com/office/drawing/2014/main" id="{BAEF8781-FB1A-8903-7FEA-1C4C420D30C8}"/>
              </a:ext>
            </a:extLst>
          </p:cNvPr>
          <p:cNvPicPr>
            <a:picLocks noChangeAspect="1"/>
          </p:cNvPicPr>
          <p:nvPr/>
        </p:nvPicPr>
        <p:blipFill>
          <a:blip r:embed="rId6"/>
          <a:stretch>
            <a:fillRect/>
          </a:stretch>
        </p:blipFill>
        <p:spPr>
          <a:xfrm rot="10800000">
            <a:off x="4870287" y="21265"/>
            <a:ext cx="780356" cy="670618"/>
          </a:xfrm>
          <a:prstGeom prst="rect">
            <a:avLst/>
          </a:prstGeom>
        </p:spPr>
      </p:pic>
      <p:pic>
        <p:nvPicPr>
          <p:cNvPr id="13" name="Picture 12">
            <a:extLst>
              <a:ext uri="{FF2B5EF4-FFF2-40B4-BE49-F238E27FC236}">
                <a16:creationId xmlns:a16="http://schemas.microsoft.com/office/drawing/2014/main" id="{1B0938B9-49A9-56E6-1095-1AA70B47DFE0}"/>
              </a:ext>
            </a:extLst>
          </p:cNvPr>
          <p:cNvPicPr>
            <a:picLocks noChangeAspect="1"/>
          </p:cNvPicPr>
          <p:nvPr/>
        </p:nvPicPr>
        <p:blipFill>
          <a:blip r:embed="rId6"/>
          <a:stretch>
            <a:fillRect/>
          </a:stretch>
        </p:blipFill>
        <p:spPr>
          <a:xfrm rot="5400000">
            <a:off x="7946131" y="3467920"/>
            <a:ext cx="780356" cy="670618"/>
          </a:xfrm>
          <a:prstGeom prst="rect">
            <a:avLst/>
          </a:prstGeom>
        </p:spPr>
      </p:pic>
      <p:pic>
        <p:nvPicPr>
          <p:cNvPr id="15" name="Picture 14">
            <a:extLst>
              <a:ext uri="{FF2B5EF4-FFF2-40B4-BE49-F238E27FC236}">
                <a16:creationId xmlns:a16="http://schemas.microsoft.com/office/drawing/2014/main" id="{397C817C-EB58-B8F0-2B60-367D48C25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1" y="2514600"/>
            <a:ext cx="5486682" cy="2254366"/>
          </a:xfrm>
          <a:prstGeom prst="rect">
            <a:avLst/>
          </a:prstGeom>
        </p:spPr>
      </p:pic>
      <p:pic>
        <p:nvPicPr>
          <p:cNvPr id="16" name="Picture 15">
            <a:extLst>
              <a:ext uri="{FF2B5EF4-FFF2-40B4-BE49-F238E27FC236}">
                <a16:creationId xmlns:a16="http://schemas.microsoft.com/office/drawing/2014/main" id="{56803650-344A-9BB1-CCA9-BAAD084AF2FC}"/>
              </a:ext>
            </a:extLst>
          </p:cNvPr>
          <p:cNvPicPr>
            <a:picLocks noChangeAspect="1"/>
          </p:cNvPicPr>
          <p:nvPr/>
        </p:nvPicPr>
        <p:blipFill>
          <a:blip r:embed="rId6"/>
          <a:stretch>
            <a:fillRect/>
          </a:stretch>
        </p:blipFill>
        <p:spPr>
          <a:xfrm rot="10800000">
            <a:off x="2514600" y="5181600"/>
            <a:ext cx="780356" cy="670618"/>
          </a:xfrm>
          <a:prstGeom prst="rect">
            <a:avLst/>
          </a:prstGeom>
        </p:spPr>
      </p:pic>
      <p:pic>
        <p:nvPicPr>
          <p:cNvPr id="17" name="Picture 16">
            <a:extLst>
              <a:ext uri="{FF2B5EF4-FFF2-40B4-BE49-F238E27FC236}">
                <a16:creationId xmlns:a16="http://schemas.microsoft.com/office/drawing/2014/main" id="{EEBF719E-A9A5-FB2D-0B3C-7B1B128915C5}"/>
              </a:ext>
            </a:extLst>
          </p:cNvPr>
          <p:cNvPicPr>
            <a:picLocks noChangeAspect="1"/>
          </p:cNvPicPr>
          <p:nvPr/>
        </p:nvPicPr>
        <p:blipFill>
          <a:blip r:embed="rId6"/>
          <a:stretch>
            <a:fillRect/>
          </a:stretch>
        </p:blipFill>
        <p:spPr>
          <a:xfrm>
            <a:off x="5826643" y="4075311"/>
            <a:ext cx="780356" cy="670618"/>
          </a:xfrm>
          <a:prstGeom prst="rect">
            <a:avLst/>
          </a:prstGeom>
        </p:spPr>
      </p:pic>
    </p:spTree>
    <p:extLst>
      <p:ext uri="{BB962C8B-B14F-4D97-AF65-F5344CB8AC3E}">
        <p14:creationId xmlns:p14="http://schemas.microsoft.com/office/powerpoint/2010/main" val="18306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0624-9C7A-03E4-212B-E47A3242F5B2}"/>
              </a:ext>
            </a:extLst>
          </p:cNvPr>
          <p:cNvSpPr>
            <a:spLocks noGrp="1"/>
          </p:cNvSpPr>
          <p:nvPr>
            <p:ph type="title"/>
          </p:nvPr>
        </p:nvSpPr>
        <p:spPr>
          <a:xfrm>
            <a:off x="228600" y="304800"/>
            <a:ext cx="8229600" cy="1143000"/>
          </a:xfrm>
        </p:spPr>
        <p:txBody>
          <a:bodyPr/>
          <a:lstStyle/>
          <a:p>
            <a:r>
              <a:rPr lang="en-CA" b="1" dirty="0">
                <a:solidFill>
                  <a:srgbClr val="00B050"/>
                </a:solidFill>
              </a:rPr>
              <a:t>What next</a:t>
            </a:r>
          </a:p>
        </p:txBody>
      </p:sp>
      <p:sp>
        <p:nvSpPr>
          <p:cNvPr id="3" name="Content Placeholder 2">
            <a:extLst>
              <a:ext uri="{FF2B5EF4-FFF2-40B4-BE49-F238E27FC236}">
                <a16:creationId xmlns:a16="http://schemas.microsoft.com/office/drawing/2014/main" id="{59E56682-633D-EBC8-A795-F122303F78A8}"/>
              </a:ext>
            </a:extLst>
          </p:cNvPr>
          <p:cNvSpPr>
            <a:spLocks noGrp="1"/>
          </p:cNvSpPr>
          <p:nvPr>
            <p:ph idx="1"/>
          </p:nvPr>
        </p:nvSpPr>
        <p:spPr>
          <a:xfrm>
            <a:off x="388088" y="2209800"/>
            <a:ext cx="8229600" cy="4525963"/>
          </a:xfrm>
        </p:spPr>
        <p:txBody>
          <a:bodyPr/>
          <a:lstStyle/>
          <a:p>
            <a:pPr>
              <a:buFont typeface="Wingdings" panose="05000000000000000000" pitchFamily="2" charset="2"/>
              <a:buChar char="q"/>
            </a:pPr>
            <a:r>
              <a:rPr lang="en-CA" dirty="0"/>
              <a:t> use splint to generate a single contig</a:t>
            </a:r>
          </a:p>
          <a:p>
            <a:pPr>
              <a:buFont typeface="Wingdings" panose="05000000000000000000" pitchFamily="2" charset="2"/>
              <a:buChar char="q"/>
            </a:pPr>
            <a:r>
              <a:rPr lang="en-CA" dirty="0"/>
              <a:t> use this contig as the template in a reference-guided assembly with your Illumina sequence data.</a:t>
            </a:r>
          </a:p>
          <a:p>
            <a:pPr>
              <a:buFont typeface="Wingdings" panose="05000000000000000000" pitchFamily="2" charset="2"/>
              <a:buChar char="q"/>
            </a:pPr>
            <a:r>
              <a:rPr lang="en-CA" dirty="0"/>
              <a:t> you will be able to export the consensus for further manipulations and analyses.</a:t>
            </a:r>
          </a:p>
        </p:txBody>
      </p:sp>
    </p:spTree>
    <p:extLst>
      <p:ext uri="{BB962C8B-B14F-4D97-AF65-F5344CB8AC3E}">
        <p14:creationId xmlns:p14="http://schemas.microsoft.com/office/powerpoint/2010/main" val="4056883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70679-2DC2-48FD-676E-AE0C40E3AB84}"/>
              </a:ext>
            </a:extLst>
          </p:cNvPr>
          <p:cNvSpPr>
            <a:spLocks noGrp="1"/>
          </p:cNvSpPr>
          <p:nvPr>
            <p:ph type="title"/>
          </p:nvPr>
        </p:nvSpPr>
        <p:spPr>
          <a:xfrm>
            <a:off x="457200" y="160337"/>
            <a:ext cx="8229600" cy="1143000"/>
          </a:xfrm>
        </p:spPr>
        <p:txBody>
          <a:bodyPr>
            <a:noAutofit/>
          </a:bodyPr>
          <a:lstStyle/>
          <a:p>
            <a:r>
              <a:rPr lang="en-CA" b="1" dirty="0">
                <a:solidFill>
                  <a:srgbClr val="00B050"/>
                </a:solidFill>
              </a:rPr>
              <a:t>Nonaligned contigs</a:t>
            </a:r>
          </a:p>
        </p:txBody>
      </p:sp>
      <p:sp>
        <p:nvSpPr>
          <p:cNvPr id="3" name="Content Placeholder 2">
            <a:extLst>
              <a:ext uri="{FF2B5EF4-FFF2-40B4-BE49-F238E27FC236}">
                <a16:creationId xmlns:a16="http://schemas.microsoft.com/office/drawing/2014/main" id="{18D47EC9-976A-E09E-19A6-05F89CEC5A27}"/>
              </a:ext>
            </a:extLst>
          </p:cNvPr>
          <p:cNvSpPr>
            <a:spLocks noGrp="1"/>
          </p:cNvSpPr>
          <p:nvPr>
            <p:ph idx="1"/>
          </p:nvPr>
        </p:nvSpPr>
        <p:spPr>
          <a:xfrm>
            <a:off x="455428" y="2209800"/>
            <a:ext cx="8229600" cy="738982"/>
          </a:xfrm>
        </p:spPr>
        <p:txBody>
          <a:bodyPr/>
          <a:lstStyle/>
          <a:p>
            <a:pPr>
              <a:buFont typeface="Wingdings" panose="05000000000000000000" pitchFamily="2" charset="2"/>
              <a:buChar char="q"/>
            </a:pPr>
            <a:r>
              <a:rPr lang="en-CA" dirty="0"/>
              <a:t> what are they and should I worry?</a:t>
            </a:r>
          </a:p>
        </p:txBody>
      </p:sp>
      <p:sp>
        <p:nvSpPr>
          <p:cNvPr id="4" name="TextBox 3">
            <a:extLst>
              <a:ext uri="{FF2B5EF4-FFF2-40B4-BE49-F238E27FC236}">
                <a16:creationId xmlns:a16="http://schemas.microsoft.com/office/drawing/2014/main" id="{25A9E2F3-ADB0-3822-A455-952D306F1D87}"/>
              </a:ext>
            </a:extLst>
          </p:cNvPr>
          <p:cNvSpPr txBox="1"/>
          <p:nvPr/>
        </p:nvSpPr>
        <p:spPr>
          <a:xfrm>
            <a:off x="1524000" y="3276600"/>
            <a:ext cx="6484917" cy="2062103"/>
          </a:xfrm>
          <a:prstGeom prst="rect">
            <a:avLst/>
          </a:prstGeom>
          <a:noFill/>
        </p:spPr>
        <p:txBody>
          <a:bodyPr wrap="none" rtlCol="0">
            <a:spAutoFit/>
          </a:bodyPr>
          <a:lstStyle/>
          <a:p>
            <a:pPr marL="285750" indent="-285750">
              <a:buFont typeface="Wingdings" panose="05000000000000000000" pitchFamily="2" charset="2"/>
              <a:buChar char="Ø"/>
            </a:pPr>
            <a:r>
              <a:rPr lang="en-CA" sz="3200" dirty="0"/>
              <a:t>Unaligned fragments of your phage</a:t>
            </a:r>
          </a:p>
          <a:p>
            <a:pPr marL="285750" indent="-285750">
              <a:buFont typeface="Wingdings" panose="05000000000000000000" pitchFamily="2" charset="2"/>
              <a:buChar char="Ø"/>
            </a:pPr>
            <a:r>
              <a:rPr lang="en-CA" sz="3200" dirty="0"/>
              <a:t>Host DNA</a:t>
            </a:r>
          </a:p>
          <a:p>
            <a:pPr marL="285750" indent="-285750">
              <a:buFont typeface="Wingdings" panose="05000000000000000000" pitchFamily="2" charset="2"/>
              <a:buChar char="Ø"/>
            </a:pPr>
            <a:r>
              <a:rPr lang="en-CA" sz="3200" dirty="0"/>
              <a:t>Prophage DNA</a:t>
            </a:r>
          </a:p>
          <a:p>
            <a:pPr marL="285750" indent="-285750">
              <a:buFont typeface="Wingdings" panose="05000000000000000000" pitchFamily="2" charset="2"/>
              <a:buChar char="Ø"/>
            </a:pPr>
            <a:r>
              <a:rPr lang="en-CA" sz="3200" dirty="0"/>
              <a:t>Second phage</a:t>
            </a:r>
          </a:p>
        </p:txBody>
      </p:sp>
    </p:spTree>
    <p:extLst>
      <p:ext uri="{BB962C8B-B14F-4D97-AF65-F5344CB8AC3E}">
        <p14:creationId xmlns:p14="http://schemas.microsoft.com/office/powerpoint/2010/main" val="12798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04CF-58B5-4D82-B8EA-15AB7AEA2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99C61-9CE1-4175-8DB8-118743DE6FDB}"/>
              </a:ext>
            </a:extLst>
          </p:cNvPr>
          <p:cNvSpPr>
            <a:spLocks noGrp="1"/>
          </p:cNvSpPr>
          <p:nvPr>
            <p:ph type="title"/>
          </p:nvPr>
        </p:nvSpPr>
        <p:spPr>
          <a:xfrm>
            <a:off x="601214" y="-182289"/>
            <a:ext cx="9067801" cy="1143000"/>
          </a:xfrm>
        </p:spPr>
        <p:txBody>
          <a:bodyPr>
            <a:noAutofit/>
          </a:bodyPr>
          <a:lstStyle/>
          <a:p>
            <a:r>
              <a:rPr lang="en-CA" b="1" dirty="0">
                <a:solidFill>
                  <a:srgbClr val="00B050"/>
                </a:solidFill>
              </a:rPr>
              <a:t>Is my phage related to anything?</a:t>
            </a:r>
          </a:p>
        </p:txBody>
      </p:sp>
      <p:grpSp>
        <p:nvGrpSpPr>
          <p:cNvPr id="12" name="Group 11">
            <a:extLst>
              <a:ext uri="{FF2B5EF4-FFF2-40B4-BE49-F238E27FC236}">
                <a16:creationId xmlns:a16="http://schemas.microsoft.com/office/drawing/2014/main" id="{C94BECF4-454D-CED1-D4BE-41368E1BC303}"/>
              </a:ext>
            </a:extLst>
          </p:cNvPr>
          <p:cNvGrpSpPr/>
          <p:nvPr/>
        </p:nvGrpSpPr>
        <p:grpSpPr>
          <a:xfrm>
            <a:off x="352738" y="919711"/>
            <a:ext cx="8382431" cy="5807664"/>
            <a:chOff x="1876737" y="919711"/>
            <a:chExt cx="8382431" cy="5807664"/>
          </a:xfrm>
        </p:grpSpPr>
        <p:pic>
          <p:nvPicPr>
            <p:cNvPr id="4" name="Picture 3">
              <a:extLst>
                <a:ext uri="{FF2B5EF4-FFF2-40B4-BE49-F238E27FC236}">
                  <a16:creationId xmlns:a16="http://schemas.microsoft.com/office/drawing/2014/main" id="{9B6DFF8D-BFAC-DCA1-3417-219171176D5E}"/>
                </a:ext>
              </a:extLst>
            </p:cNvPr>
            <p:cNvPicPr>
              <a:picLocks noChangeAspect="1"/>
            </p:cNvPicPr>
            <p:nvPr/>
          </p:nvPicPr>
          <p:blipFill>
            <a:blip r:embed="rId2">
              <a:extLst>
                <a:ext uri="{28A0092B-C50C-407E-A947-70E740481C1C}">
                  <a14:useLocalDpi xmlns:a14="http://schemas.microsoft.com/office/drawing/2010/main" val="0"/>
                </a:ext>
              </a:extLst>
            </a:blip>
            <a:srcRect r="3438"/>
            <a:stretch/>
          </p:blipFill>
          <p:spPr>
            <a:xfrm>
              <a:off x="1876737" y="919711"/>
              <a:ext cx="8382431" cy="3384724"/>
            </a:xfrm>
            <a:prstGeom prst="rect">
              <a:avLst/>
            </a:prstGeom>
          </p:spPr>
        </p:pic>
        <p:pic>
          <p:nvPicPr>
            <p:cNvPr id="8" name="Picture 7">
              <a:extLst>
                <a:ext uri="{FF2B5EF4-FFF2-40B4-BE49-F238E27FC236}">
                  <a16:creationId xmlns:a16="http://schemas.microsoft.com/office/drawing/2014/main" id="{B760FA86-CE59-DA9E-AE74-A278024DB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737" y="3551921"/>
              <a:ext cx="8357029" cy="1505027"/>
            </a:xfrm>
            <a:prstGeom prst="rect">
              <a:avLst/>
            </a:prstGeom>
          </p:spPr>
        </p:pic>
        <p:pic>
          <p:nvPicPr>
            <p:cNvPr id="11" name="Picture 10">
              <a:extLst>
                <a:ext uri="{FF2B5EF4-FFF2-40B4-BE49-F238E27FC236}">
                  <a16:creationId xmlns:a16="http://schemas.microsoft.com/office/drawing/2014/main" id="{375B789B-CFB3-281F-89F1-FA1B80508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737" y="4873080"/>
              <a:ext cx="8382431" cy="1854295"/>
            </a:xfrm>
            <a:prstGeom prst="rect">
              <a:avLst/>
            </a:prstGeom>
          </p:spPr>
        </p:pic>
      </p:grpSp>
      <p:sp>
        <p:nvSpPr>
          <p:cNvPr id="13" name="Arrow: Right 12">
            <a:extLst>
              <a:ext uri="{FF2B5EF4-FFF2-40B4-BE49-F238E27FC236}">
                <a16:creationId xmlns:a16="http://schemas.microsoft.com/office/drawing/2014/main" id="{EFF9CC07-142E-ED35-16FB-B9D6564F591A}"/>
              </a:ext>
            </a:extLst>
          </p:cNvPr>
          <p:cNvSpPr/>
          <p:nvPr/>
        </p:nvSpPr>
        <p:spPr>
          <a:xfrm rot="5400000">
            <a:off x="533400" y="287971"/>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
        <p:nvSpPr>
          <p:cNvPr id="16" name="Arrow: Right 15">
            <a:extLst>
              <a:ext uri="{FF2B5EF4-FFF2-40B4-BE49-F238E27FC236}">
                <a16:creationId xmlns:a16="http://schemas.microsoft.com/office/drawing/2014/main" id="{BBE45102-4849-B924-5D22-CB18874F3BED}"/>
              </a:ext>
            </a:extLst>
          </p:cNvPr>
          <p:cNvSpPr/>
          <p:nvPr/>
        </p:nvSpPr>
        <p:spPr>
          <a:xfrm rot="10800000">
            <a:off x="5135116" y="5318989"/>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
        <p:nvSpPr>
          <p:cNvPr id="17" name="Arrow: Right 16">
            <a:extLst>
              <a:ext uri="{FF2B5EF4-FFF2-40B4-BE49-F238E27FC236}">
                <a16:creationId xmlns:a16="http://schemas.microsoft.com/office/drawing/2014/main" id="{645E7DA3-DF0F-0F07-C021-158774036907}"/>
              </a:ext>
            </a:extLst>
          </p:cNvPr>
          <p:cNvSpPr/>
          <p:nvPr/>
        </p:nvSpPr>
        <p:spPr>
          <a:xfrm rot="10800000">
            <a:off x="4143377" y="438222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
        <p:nvSpPr>
          <p:cNvPr id="18" name="Arrow: Right 17">
            <a:extLst>
              <a:ext uri="{FF2B5EF4-FFF2-40B4-BE49-F238E27FC236}">
                <a16:creationId xmlns:a16="http://schemas.microsoft.com/office/drawing/2014/main" id="{8B378918-80D4-E475-16A6-091265515720}"/>
              </a:ext>
            </a:extLst>
          </p:cNvPr>
          <p:cNvSpPr/>
          <p:nvPr/>
        </p:nvSpPr>
        <p:spPr>
          <a:xfrm rot="10800000">
            <a:off x="3387833" y="3065077"/>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
        <p:nvSpPr>
          <p:cNvPr id="19" name="Arrow: Right 18">
            <a:extLst>
              <a:ext uri="{FF2B5EF4-FFF2-40B4-BE49-F238E27FC236}">
                <a16:creationId xmlns:a16="http://schemas.microsoft.com/office/drawing/2014/main" id="{8DAE08F4-8BE8-2956-D034-F09305190191}"/>
              </a:ext>
            </a:extLst>
          </p:cNvPr>
          <p:cNvSpPr/>
          <p:nvPr/>
        </p:nvSpPr>
        <p:spPr>
          <a:xfrm rot="10800000">
            <a:off x="3788408" y="6256161"/>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
        <p:nvSpPr>
          <p:cNvPr id="21" name="Arrow: Right 20">
            <a:extLst>
              <a:ext uri="{FF2B5EF4-FFF2-40B4-BE49-F238E27FC236}">
                <a16:creationId xmlns:a16="http://schemas.microsoft.com/office/drawing/2014/main" id="{3C530D9E-C03A-7E86-3D75-78020ACDCFDC}"/>
              </a:ext>
            </a:extLst>
          </p:cNvPr>
          <p:cNvSpPr/>
          <p:nvPr/>
        </p:nvSpPr>
        <p:spPr>
          <a:xfrm rot="5400000">
            <a:off x="566127" y="5538415"/>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latin typeface="Calibri"/>
            </a:endParaRPr>
          </a:p>
        </p:txBody>
      </p:sp>
    </p:spTree>
    <p:extLst>
      <p:ext uri="{BB962C8B-B14F-4D97-AF65-F5344CB8AC3E}">
        <p14:creationId xmlns:p14="http://schemas.microsoft.com/office/powerpoint/2010/main" val="147536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FBE8B-9975-C8F0-E46B-72D742EAEFEB}"/>
              </a:ext>
            </a:extLst>
          </p:cNvPr>
          <p:cNvSpPr>
            <a:spLocks noGrp="1"/>
          </p:cNvSpPr>
          <p:nvPr>
            <p:ph type="title"/>
          </p:nvPr>
        </p:nvSpPr>
        <p:spPr>
          <a:xfrm>
            <a:off x="225056" y="-65451"/>
            <a:ext cx="8693888" cy="1143000"/>
          </a:xfrm>
        </p:spPr>
        <p:txBody>
          <a:bodyPr>
            <a:normAutofit/>
          </a:bodyPr>
          <a:lstStyle/>
          <a:p>
            <a:r>
              <a:rPr lang="en-CA" b="1" dirty="0">
                <a:solidFill>
                  <a:srgbClr val="00B050"/>
                </a:solidFill>
              </a:rPr>
              <a:t>Is my phage related to anything 2?</a:t>
            </a:r>
          </a:p>
        </p:txBody>
      </p:sp>
      <p:pic>
        <p:nvPicPr>
          <p:cNvPr id="6" name="Picture 5">
            <a:extLst>
              <a:ext uri="{FF2B5EF4-FFF2-40B4-BE49-F238E27FC236}">
                <a16:creationId xmlns:a16="http://schemas.microsoft.com/office/drawing/2014/main" id="{C31F96D1-918A-2FFF-3CE0-CD3375F45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92" y="1219200"/>
            <a:ext cx="8103016" cy="3492679"/>
          </a:xfrm>
          <a:prstGeom prst="rect">
            <a:avLst/>
          </a:prstGeom>
        </p:spPr>
      </p:pic>
    </p:spTree>
    <p:extLst>
      <p:ext uri="{BB962C8B-B14F-4D97-AF65-F5344CB8AC3E}">
        <p14:creationId xmlns:p14="http://schemas.microsoft.com/office/powerpoint/2010/main" val="3696148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9C95-412C-BD39-807C-AD91C61D43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AFE85-3FAC-425A-2E1A-50E7D1CD7415}"/>
              </a:ext>
            </a:extLst>
          </p:cNvPr>
          <p:cNvSpPr>
            <a:spLocks noGrp="1"/>
          </p:cNvSpPr>
          <p:nvPr>
            <p:ph type="title"/>
          </p:nvPr>
        </p:nvSpPr>
        <p:spPr>
          <a:xfrm>
            <a:off x="225056" y="-304800"/>
            <a:ext cx="8693888" cy="1143000"/>
          </a:xfrm>
        </p:spPr>
        <p:txBody>
          <a:bodyPr>
            <a:normAutofit/>
          </a:bodyPr>
          <a:lstStyle/>
          <a:p>
            <a:r>
              <a:rPr lang="en-CA" b="1" dirty="0">
                <a:solidFill>
                  <a:srgbClr val="00B050"/>
                </a:solidFill>
              </a:rPr>
              <a:t>Realigning your genome 2</a:t>
            </a:r>
          </a:p>
        </p:txBody>
      </p:sp>
      <p:sp>
        <p:nvSpPr>
          <p:cNvPr id="4" name="TextBox 3">
            <a:extLst>
              <a:ext uri="{FF2B5EF4-FFF2-40B4-BE49-F238E27FC236}">
                <a16:creationId xmlns:a16="http://schemas.microsoft.com/office/drawing/2014/main" id="{2D4237F9-FD5A-161F-9195-EC9FA5ED76D8}"/>
              </a:ext>
            </a:extLst>
          </p:cNvPr>
          <p:cNvSpPr txBox="1"/>
          <p:nvPr/>
        </p:nvSpPr>
        <p:spPr>
          <a:xfrm flipH="1">
            <a:off x="304800" y="555693"/>
            <a:ext cx="7620000" cy="3539430"/>
          </a:xfrm>
          <a:prstGeom prst="rect">
            <a:avLst/>
          </a:prstGeom>
          <a:noFill/>
          <a:ln>
            <a:noFill/>
          </a:ln>
        </p:spPr>
        <p:txBody>
          <a:bodyPr wrap="square" rtlCol="0">
            <a:spAutoFit/>
          </a:bodyPr>
          <a:lstStyle/>
          <a:p>
            <a:pPr marL="285750" indent="-285750">
              <a:buFont typeface="Wingdings" panose="05000000000000000000" pitchFamily="2" charset="2"/>
              <a:buChar char="q"/>
            </a:pPr>
            <a:r>
              <a:rPr lang="en-CA" sz="3200" dirty="0"/>
              <a:t> May require RC</a:t>
            </a:r>
          </a:p>
          <a:p>
            <a:pPr marL="285750" indent="-285750">
              <a:buFont typeface="Wingdings" panose="05000000000000000000" pitchFamily="2" charset="2"/>
              <a:buChar char="q"/>
            </a:pPr>
            <a:r>
              <a:rPr lang="en-CA" sz="3200" dirty="0"/>
              <a:t> May require cutting and reassembly </a:t>
            </a:r>
          </a:p>
          <a:p>
            <a:r>
              <a:rPr lang="en-CA" sz="3200" dirty="0"/>
              <a:t>using </a:t>
            </a:r>
            <a:r>
              <a:rPr lang="en-CA" sz="3200" dirty="0" err="1"/>
              <a:t>SeqMan</a:t>
            </a:r>
            <a:r>
              <a:rPr lang="en-CA" sz="3200" dirty="0"/>
              <a:t> Ultra</a:t>
            </a:r>
          </a:p>
          <a:p>
            <a:pPr marL="457200" indent="-457200">
              <a:buFont typeface="Wingdings" panose="05000000000000000000" pitchFamily="2" charset="2"/>
              <a:buChar char="q"/>
            </a:pPr>
            <a:r>
              <a:rPr lang="en-CA" sz="3200" dirty="0"/>
              <a:t>Requires </a:t>
            </a:r>
            <a:r>
              <a:rPr lang="en-CA" sz="3200" dirty="0" err="1"/>
              <a:t>SeqBuilder</a:t>
            </a:r>
            <a:r>
              <a:rPr lang="en-CA" sz="3200" dirty="0"/>
              <a:t> Pro</a:t>
            </a:r>
          </a:p>
          <a:p>
            <a:pPr marL="457200" indent="-457200">
              <a:buFont typeface="Wingdings" panose="05000000000000000000" pitchFamily="2" charset="2"/>
              <a:buChar char="q"/>
            </a:pPr>
            <a:endParaRPr lang="en-CA" sz="3200" dirty="0"/>
          </a:p>
          <a:p>
            <a:pPr marL="457200" indent="-457200">
              <a:buFont typeface="Wingdings" panose="05000000000000000000" pitchFamily="2" charset="2"/>
              <a:buChar char="q"/>
            </a:pPr>
            <a:endParaRPr lang="en-CA" sz="3200" dirty="0"/>
          </a:p>
          <a:p>
            <a:pPr marL="457200" indent="-457200">
              <a:buFont typeface="Wingdings" panose="05000000000000000000" pitchFamily="2" charset="2"/>
              <a:buChar char="q"/>
            </a:pPr>
            <a:r>
              <a:rPr lang="en-CA" sz="3200" dirty="0"/>
              <a:t>Identify 5’-end of homologous phage</a:t>
            </a:r>
          </a:p>
        </p:txBody>
      </p:sp>
      <p:pic>
        <p:nvPicPr>
          <p:cNvPr id="8" name="Picture 7">
            <a:extLst>
              <a:ext uri="{FF2B5EF4-FFF2-40B4-BE49-F238E27FC236}">
                <a16:creationId xmlns:a16="http://schemas.microsoft.com/office/drawing/2014/main" id="{543DDF72-B53E-B355-9C20-389440EAECED}"/>
              </a:ext>
            </a:extLst>
          </p:cNvPr>
          <p:cNvPicPr>
            <a:picLocks noChangeAspect="1"/>
          </p:cNvPicPr>
          <p:nvPr/>
        </p:nvPicPr>
        <p:blipFill>
          <a:blip r:embed="rId2">
            <a:extLst>
              <a:ext uri="{28A0092B-C50C-407E-A947-70E740481C1C}">
                <a14:useLocalDpi xmlns:a14="http://schemas.microsoft.com/office/drawing/2010/main" val="0"/>
              </a:ext>
            </a:extLst>
          </a:blip>
          <a:srcRect t="84044"/>
          <a:stretch/>
        </p:blipFill>
        <p:spPr>
          <a:xfrm>
            <a:off x="476035" y="2876513"/>
            <a:ext cx="8344329" cy="492443"/>
          </a:xfrm>
          <a:prstGeom prst="rect">
            <a:avLst/>
          </a:prstGeom>
        </p:spPr>
      </p:pic>
      <p:pic>
        <p:nvPicPr>
          <p:cNvPr id="5" name="Picture 4">
            <a:extLst>
              <a:ext uri="{FF2B5EF4-FFF2-40B4-BE49-F238E27FC236}">
                <a16:creationId xmlns:a16="http://schemas.microsoft.com/office/drawing/2014/main" id="{5C128539-DC34-2AC3-2FB4-69B3E13793AC}"/>
              </a:ext>
            </a:extLst>
          </p:cNvPr>
          <p:cNvPicPr>
            <a:picLocks noChangeAspect="1"/>
          </p:cNvPicPr>
          <p:nvPr/>
        </p:nvPicPr>
        <p:blipFill>
          <a:blip r:embed="rId3">
            <a:extLst>
              <a:ext uri="{28A0092B-C50C-407E-A947-70E740481C1C}">
                <a14:useLocalDpi xmlns:a14="http://schemas.microsoft.com/office/drawing/2010/main" val="0"/>
              </a:ext>
            </a:extLst>
          </a:blip>
          <a:srcRect l="53419" t="50000" r="3848" b="4131"/>
          <a:stretch/>
        </p:blipFill>
        <p:spPr>
          <a:xfrm>
            <a:off x="7052044" y="634244"/>
            <a:ext cx="1905000" cy="1905000"/>
          </a:xfrm>
          <a:prstGeom prst="rect">
            <a:avLst/>
          </a:prstGeom>
        </p:spPr>
      </p:pic>
      <p:sp>
        <p:nvSpPr>
          <p:cNvPr id="7" name="Rectangle 6">
            <a:extLst>
              <a:ext uri="{FF2B5EF4-FFF2-40B4-BE49-F238E27FC236}">
                <a16:creationId xmlns:a16="http://schemas.microsoft.com/office/drawing/2014/main" id="{9670E27C-93C6-DA1B-4EE3-AE35564C2CB3}"/>
              </a:ext>
            </a:extLst>
          </p:cNvPr>
          <p:cNvSpPr/>
          <p:nvPr/>
        </p:nvSpPr>
        <p:spPr>
          <a:xfrm>
            <a:off x="1524000" y="3048000"/>
            <a:ext cx="1143000" cy="381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54130FAF-0BAD-438B-24BA-4FB7143748EA}"/>
              </a:ext>
            </a:extLst>
          </p:cNvPr>
          <p:cNvSpPr txBox="1"/>
          <p:nvPr/>
        </p:nvSpPr>
        <p:spPr>
          <a:xfrm>
            <a:off x="304800" y="4170786"/>
            <a:ext cx="8384859" cy="1077218"/>
          </a:xfrm>
          <a:prstGeom prst="rect">
            <a:avLst/>
          </a:prstGeom>
          <a:noFill/>
        </p:spPr>
        <p:txBody>
          <a:bodyPr wrap="none" rtlCol="0">
            <a:spAutoFit/>
          </a:bodyPr>
          <a:lstStyle/>
          <a:p>
            <a:pPr marL="285750" indent="-285750">
              <a:buFont typeface="Wingdings" panose="05000000000000000000" pitchFamily="2" charset="2"/>
              <a:buChar char="q"/>
            </a:pPr>
            <a:r>
              <a:rPr lang="en-CA" sz="3200" dirty="0"/>
              <a:t> Cutting &amp; reassembly will result in your phage </a:t>
            </a:r>
          </a:p>
          <a:p>
            <a:r>
              <a:rPr lang="en-CA" sz="3200" dirty="0"/>
              <a:t>genome being colinear with this phage</a:t>
            </a:r>
          </a:p>
        </p:txBody>
      </p:sp>
    </p:spTree>
    <p:extLst>
      <p:ext uri="{BB962C8B-B14F-4D97-AF65-F5344CB8AC3E}">
        <p14:creationId xmlns:p14="http://schemas.microsoft.com/office/powerpoint/2010/main" val="40335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FE283-C54D-EED7-93CF-D12F351AE429}"/>
              </a:ext>
            </a:extLst>
          </p:cNvPr>
          <p:cNvSpPr>
            <a:spLocks noGrp="1"/>
          </p:cNvSpPr>
          <p:nvPr>
            <p:ph type="title"/>
          </p:nvPr>
        </p:nvSpPr>
        <p:spPr>
          <a:xfrm>
            <a:off x="533400" y="-152400"/>
            <a:ext cx="8229600" cy="1143000"/>
          </a:xfrm>
        </p:spPr>
        <p:txBody>
          <a:bodyPr/>
          <a:lstStyle/>
          <a:p>
            <a:r>
              <a:rPr lang="en-CA" b="1" dirty="0" err="1">
                <a:solidFill>
                  <a:srgbClr val="00B050"/>
                </a:solidFill>
              </a:rPr>
              <a:t>SeqBuilder</a:t>
            </a:r>
            <a:r>
              <a:rPr lang="en-CA" b="1" dirty="0">
                <a:solidFill>
                  <a:srgbClr val="00B050"/>
                </a:solidFill>
              </a:rPr>
              <a:t> Pro – Default format</a:t>
            </a:r>
          </a:p>
        </p:txBody>
      </p:sp>
      <p:pic>
        <p:nvPicPr>
          <p:cNvPr id="5" name="Picture 4">
            <a:extLst>
              <a:ext uri="{FF2B5EF4-FFF2-40B4-BE49-F238E27FC236}">
                <a16:creationId xmlns:a16="http://schemas.microsoft.com/office/drawing/2014/main" id="{5920077A-42B0-7C45-FA0B-B874FFDA9E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190" y="976423"/>
            <a:ext cx="6236020" cy="4419827"/>
          </a:xfrm>
          <a:prstGeom prst="rect">
            <a:avLst/>
          </a:prstGeom>
        </p:spPr>
      </p:pic>
      <p:sp>
        <p:nvSpPr>
          <p:cNvPr id="6" name="TextBox 5">
            <a:extLst>
              <a:ext uri="{FF2B5EF4-FFF2-40B4-BE49-F238E27FC236}">
                <a16:creationId xmlns:a16="http://schemas.microsoft.com/office/drawing/2014/main" id="{0059A203-284A-1883-766F-C7E212D40475}"/>
              </a:ext>
            </a:extLst>
          </p:cNvPr>
          <p:cNvSpPr txBox="1"/>
          <p:nvPr/>
        </p:nvSpPr>
        <p:spPr>
          <a:xfrm>
            <a:off x="1530190" y="5396250"/>
            <a:ext cx="6621941" cy="584775"/>
          </a:xfrm>
          <a:prstGeom prst="rect">
            <a:avLst/>
          </a:prstGeom>
          <a:noFill/>
        </p:spPr>
        <p:txBody>
          <a:bodyPr wrap="none" rtlCol="0">
            <a:spAutoFit/>
          </a:bodyPr>
          <a:lstStyle/>
          <a:p>
            <a:pPr marL="285750" indent="-285750">
              <a:buFont typeface="Wingdings" panose="05000000000000000000" pitchFamily="2" charset="2"/>
              <a:buChar char="q"/>
            </a:pPr>
            <a:r>
              <a:rPr lang="en-CA" sz="3200" dirty="0"/>
              <a:t>Shows restriction sites automatically</a:t>
            </a:r>
          </a:p>
        </p:txBody>
      </p:sp>
    </p:spTree>
    <p:extLst>
      <p:ext uri="{BB962C8B-B14F-4D97-AF65-F5344CB8AC3E}">
        <p14:creationId xmlns:p14="http://schemas.microsoft.com/office/powerpoint/2010/main" val="389046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1696-A50D-376B-6121-5F76AC629FD4}"/>
              </a:ext>
            </a:extLst>
          </p:cNvPr>
          <p:cNvSpPr>
            <a:spLocks noGrp="1"/>
          </p:cNvSpPr>
          <p:nvPr>
            <p:ph type="title"/>
          </p:nvPr>
        </p:nvSpPr>
        <p:spPr>
          <a:xfrm>
            <a:off x="457200" y="-228600"/>
            <a:ext cx="8229600" cy="1143000"/>
          </a:xfrm>
        </p:spPr>
        <p:txBody>
          <a:bodyPr/>
          <a:lstStyle/>
          <a:p>
            <a:r>
              <a:rPr lang="en-CA" b="1" dirty="0">
                <a:solidFill>
                  <a:srgbClr val="00B050"/>
                </a:solidFill>
              </a:rPr>
              <a:t>Overview 2</a:t>
            </a:r>
          </a:p>
        </p:txBody>
      </p:sp>
      <p:sp>
        <p:nvSpPr>
          <p:cNvPr id="3" name="Content Placeholder 2">
            <a:extLst>
              <a:ext uri="{FF2B5EF4-FFF2-40B4-BE49-F238E27FC236}">
                <a16:creationId xmlns:a16="http://schemas.microsoft.com/office/drawing/2014/main" id="{E5CC92B8-9211-74A9-80E2-29FB01CB9D53}"/>
              </a:ext>
            </a:extLst>
          </p:cNvPr>
          <p:cNvSpPr>
            <a:spLocks noGrp="1"/>
          </p:cNvSpPr>
          <p:nvPr>
            <p:ph idx="1"/>
          </p:nvPr>
        </p:nvSpPr>
        <p:spPr>
          <a:xfrm>
            <a:off x="304800" y="762000"/>
            <a:ext cx="8534400" cy="6019800"/>
          </a:xfrm>
        </p:spPr>
        <p:txBody>
          <a:bodyPr/>
          <a:lstStyle/>
          <a:p>
            <a:pPr marL="0" indent="0">
              <a:buNone/>
            </a:pPr>
            <a:r>
              <a:rPr lang="en-CA" dirty="0"/>
              <a:t>Laboratory output:</a:t>
            </a:r>
          </a:p>
          <a:p>
            <a:pPr>
              <a:buFont typeface="Wingdings" panose="05000000000000000000" pitchFamily="2" charset="2"/>
              <a:buChar char="q"/>
            </a:pPr>
            <a:r>
              <a:rPr lang="en-CA" dirty="0"/>
              <a:t> High numbers of bacterial and phage genomes</a:t>
            </a:r>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endParaRPr lang="en-CA" dirty="0"/>
          </a:p>
          <a:p>
            <a:pPr>
              <a:buFont typeface="Wingdings" panose="05000000000000000000" pitchFamily="2" charset="2"/>
              <a:buChar char="q"/>
            </a:pPr>
            <a:r>
              <a:rPr lang="en-CA" dirty="0"/>
              <a:t> Low number of bacterial and phage genomes</a:t>
            </a:r>
          </a:p>
        </p:txBody>
      </p:sp>
      <p:sp>
        <p:nvSpPr>
          <p:cNvPr id="4" name="TextBox 3">
            <a:extLst>
              <a:ext uri="{FF2B5EF4-FFF2-40B4-BE49-F238E27FC236}">
                <a16:creationId xmlns:a16="http://schemas.microsoft.com/office/drawing/2014/main" id="{9D17B4DF-6B0A-CD7F-B559-6174D3B7F3AD}"/>
              </a:ext>
            </a:extLst>
          </p:cNvPr>
          <p:cNvSpPr txBox="1"/>
          <p:nvPr/>
        </p:nvSpPr>
        <p:spPr>
          <a:xfrm>
            <a:off x="1676400" y="1981200"/>
            <a:ext cx="4050917" cy="1569660"/>
          </a:xfrm>
          <a:prstGeom prst="rect">
            <a:avLst/>
          </a:prstGeom>
          <a:noFill/>
        </p:spPr>
        <p:txBody>
          <a:bodyPr wrap="none" rtlCol="0">
            <a:spAutoFit/>
          </a:bodyPr>
          <a:lstStyle/>
          <a:p>
            <a:pPr marL="285750" indent="-285750">
              <a:buFont typeface="Wingdings" panose="05000000000000000000" pitchFamily="2" charset="2"/>
              <a:buChar char="Ø"/>
            </a:pPr>
            <a:r>
              <a:rPr lang="en-CA" sz="3200" dirty="0"/>
              <a:t>Bioinformatician</a:t>
            </a:r>
          </a:p>
          <a:p>
            <a:pPr marL="285750" indent="-285750">
              <a:buFont typeface="Wingdings" panose="05000000000000000000" pitchFamily="2" charset="2"/>
              <a:buChar char="Ø"/>
            </a:pPr>
            <a:r>
              <a:rPr lang="en-CA" sz="3200" dirty="0"/>
              <a:t>Computing resources</a:t>
            </a:r>
          </a:p>
          <a:p>
            <a:pPr marL="285750" indent="-285750">
              <a:buFont typeface="Wingdings" panose="05000000000000000000" pitchFamily="2" charset="2"/>
              <a:buChar char="Ø"/>
            </a:pPr>
            <a:r>
              <a:rPr lang="en-CA" sz="3200" dirty="0"/>
              <a:t>Python programs</a:t>
            </a:r>
          </a:p>
        </p:txBody>
      </p:sp>
      <p:sp>
        <p:nvSpPr>
          <p:cNvPr id="5" name="TextBox 4">
            <a:extLst>
              <a:ext uri="{FF2B5EF4-FFF2-40B4-BE49-F238E27FC236}">
                <a16:creationId xmlns:a16="http://schemas.microsoft.com/office/drawing/2014/main" id="{CABE92E2-1926-28D4-096C-E3F1791AAEB1}"/>
              </a:ext>
            </a:extLst>
          </p:cNvPr>
          <p:cNvSpPr txBox="1"/>
          <p:nvPr/>
        </p:nvSpPr>
        <p:spPr>
          <a:xfrm>
            <a:off x="1676400" y="4419600"/>
            <a:ext cx="7387215" cy="1077218"/>
          </a:xfrm>
          <a:prstGeom prst="rect">
            <a:avLst/>
          </a:prstGeom>
          <a:noFill/>
        </p:spPr>
        <p:txBody>
          <a:bodyPr wrap="none" rtlCol="0">
            <a:spAutoFit/>
          </a:bodyPr>
          <a:lstStyle/>
          <a:p>
            <a:pPr marL="285750" indent="-285750">
              <a:buFont typeface="Wingdings" panose="05000000000000000000" pitchFamily="2" charset="2"/>
              <a:buChar char="Ø"/>
            </a:pPr>
            <a:r>
              <a:rPr lang="en-CA" sz="3200" dirty="0"/>
              <a:t>Windows, Mac and internet resources as </a:t>
            </a:r>
            <a:br>
              <a:rPr lang="en-CA" sz="3200" dirty="0"/>
            </a:br>
            <a:r>
              <a:rPr lang="en-CA" sz="3200" dirty="0"/>
              <a:t>described in this workshop</a:t>
            </a:r>
          </a:p>
        </p:txBody>
      </p:sp>
    </p:spTree>
    <p:extLst>
      <p:ext uri="{BB962C8B-B14F-4D97-AF65-F5344CB8AC3E}">
        <p14:creationId xmlns:p14="http://schemas.microsoft.com/office/powerpoint/2010/main" val="11183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2F9F4-B8DE-99D3-422D-E08BFFB9B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778AF-E752-D057-F1EA-9D7F71A5D10A}"/>
              </a:ext>
            </a:extLst>
          </p:cNvPr>
          <p:cNvSpPr>
            <a:spLocks noGrp="1"/>
          </p:cNvSpPr>
          <p:nvPr>
            <p:ph type="title"/>
          </p:nvPr>
        </p:nvSpPr>
        <p:spPr>
          <a:xfrm>
            <a:off x="533400" y="-228600"/>
            <a:ext cx="8229600" cy="1143000"/>
          </a:xfrm>
        </p:spPr>
        <p:txBody>
          <a:bodyPr/>
          <a:lstStyle/>
          <a:p>
            <a:r>
              <a:rPr lang="en-CA" b="1" dirty="0" err="1">
                <a:solidFill>
                  <a:srgbClr val="00B050"/>
                </a:solidFill>
              </a:rPr>
              <a:t>SeqBuilder</a:t>
            </a:r>
            <a:r>
              <a:rPr lang="en-CA" b="1" dirty="0">
                <a:solidFill>
                  <a:srgbClr val="00B050"/>
                </a:solidFill>
              </a:rPr>
              <a:t> Pro – </a:t>
            </a:r>
            <a:r>
              <a:rPr lang="en-CA" b="1" dirty="0" err="1">
                <a:solidFill>
                  <a:srgbClr val="00B050"/>
                </a:solidFill>
              </a:rPr>
              <a:t>EditSeq</a:t>
            </a:r>
            <a:r>
              <a:rPr lang="en-CA" b="1" dirty="0">
                <a:solidFill>
                  <a:srgbClr val="00B050"/>
                </a:solidFill>
              </a:rPr>
              <a:t> format </a:t>
            </a:r>
          </a:p>
        </p:txBody>
      </p:sp>
      <p:pic>
        <p:nvPicPr>
          <p:cNvPr id="4" name="Picture 3">
            <a:extLst>
              <a:ext uri="{FF2B5EF4-FFF2-40B4-BE49-F238E27FC236}">
                <a16:creationId xmlns:a16="http://schemas.microsoft.com/office/drawing/2014/main" id="{6447DB32-5260-1F26-173C-020DCFE65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119" y="698273"/>
            <a:ext cx="6413830" cy="4407126"/>
          </a:xfrm>
          <a:prstGeom prst="rect">
            <a:avLst/>
          </a:prstGeom>
        </p:spPr>
      </p:pic>
      <p:pic>
        <p:nvPicPr>
          <p:cNvPr id="6" name="Picture 5">
            <a:extLst>
              <a:ext uri="{FF2B5EF4-FFF2-40B4-BE49-F238E27FC236}">
                <a16:creationId xmlns:a16="http://schemas.microsoft.com/office/drawing/2014/main" id="{BF21386A-064B-D4E5-DC13-F3CA1DA4CABF}"/>
              </a:ext>
            </a:extLst>
          </p:cNvPr>
          <p:cNvPicPr>
            <a:picLocks noChangeAspect="1"/>
          </p:cNvPicPr>
          <p:nvPr/>
        </p:nvPicPr>
        <p:blipFill>
          <a:blip r:embed="rId3"/>
          <a:stretch>
            <a:fillRect/>
          </a:stretch>
        </p:blipFill>
        <p:spPr>
          <a:xfrm rot="16200000">
            <a:off x="1350270" y="4517131"/>
            <a:ext cx="676715" cy="786452"/>
          </a:xfrm>
          <a:prstGeom prst="rect">
            <a:avLst/>
          </a:prstGeom>
        </p:spPr>
      </p:pic>
      <p:sp>
        <p:nvSpPr>
          <p:cNvPr id="7" name="TextBox 6">
            <a:extLst>
              <a:ext uri="{FF2B5EF4-FFF2-40B4-BE49-F238E27FC236}">
                <a16:creationId xmlns:a16="http://schemas.microsoft.com/office/drawing/2014/main" id="{6850226E-D069-14E4-B5A5-D5C3F88973AE}"/>
              </a:ext>
            </a:extLst>
          </p:cNvPr>
          <p:cNvSpPr txBox="1"/>
          <p:nvPr/>
        </p:nvSpPr>
        <p:spPr>
          <a:xfrm>
            <a:off x="2365119" y="5264664"/>
            <a:ext cx="3980513" cy="584775"/>
          </a:xfrm>
          <a:prstGeom prst="rect">
            <a:avLst/>
          </a:prstGeom>
          <a:noFill/>
        </p:spPr>
        <p:txBody>
          <a:bodyPr wrap="none" rtlCol="0">
            <a:spAutoFit/>
          </a:bodyPr>
          <a:lstStyle/>
          <a:p>
            <a:pPr marL="285750" indent="-285750">
              <a:buFont typeface="Wingdings" panose="05000000000000000000" pitchFamily="2" charset="2"/>
              <a:buChar char="q"/>
            </a:pPr>
            <a:r>
              <a:rPr lang="en-CA" sz="3200" dirty="0"/>
              <a:t>My preferred format</a:t>
            </a:r>
          </a:p>
        </p:txBody>
      </p:sp>
    </p:spTree>
    <p:extLst>
      <p:ext uri="{BB962C8B-B14F-4D97-AF65-F5344CB8AC3E}">
        <p14:creationId xmlns:p14="http://schemas.microsoft.com/office/powerpoint/2010/main" val="150489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759A4-E389-9C9C-B1CC-774A89AD6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96660-E5E4-BBE3-74F4-1E9DB83DFDE4}"/>
              </a:ext>
            </a:extLst>
          </p:cNvPr>
          <p:cNvSpPr>
            <a:spLocks noGrp="1"/>
          </p:cNvSpPr>
          <p:nvPr>
            <p:ph type="title"/>
          </p:nvPr>
        </p:nvSpPr>
        <p:spPr>
          <a:xfrm>
            <a:off x="457200" y="-336167"/>
            <a:ext cx="8229600" cy="1143000"/>
          </a:xfrm>
        </p:spPr>
        <p:txBody>
          <a:bodyPr/>
          <a:lstStyle/>
          <a:p>
            <a:r>
              <a:rPr lang="en-CA" b="1" dirty="0" err="1">
                <a:solidFill>
                  <a:srgbClr val="00B050"/>
                </a:solidFill>
              </a:rPr>
              <a:t>SeqBuilder</a:t>
            </a:r>
            <a:r>
              <a:rPr lang="en-CA" b="1" dirty="0">
                <a:solidFill>
                  <a:srgbClr val="00B050"/>
                </a:solidFill>
              </a:rPr>
              <a:t> Pro – Search </a:t>
            </a:r>
          </a:p>
        </p:txBody>
      </p:sp>
      <p:pic>
        <p:nvPicPr>
          <p:cNvPr id="4" name="Picture 3">
            <a:extLst>
              <a:ext uri="{FF2B5EF4-FFF2-40B4-BE49-F238E27FC236}">
                <a16:creationId xmlns:a16="http://schemas.microsoft.com/office/drawing/2014/main" id="{C790EE29-BE27-3129-1CAE-5D6443F82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533400"/>
            <a:ext cx="6350326" cy="4534133"/>
          </a:xfrm>
          <a:prstGeom prst="rect">
            <a:avLst/>
          </a:prstGeom>
        </p:spPr>
      </p:pic>
      <p:pic>
        <p:nvPicPr>
          <p:cNvPr id="6" name="Picture 5">
            <a:extLst>
              <a:ext uri="{FF2B5EF4-FFF2-40B4-BE49-F238E27FC236}">
                <a16:creationId xmlns:a16="http://schemas.microsoft.com/office/drawing/2014/main" id="{B393AEA5-DC33-5162-DB34-0D4BAE628F79}"/>
              </a:ext>
            </a:extLst>
          </p:cNvPr>
          <p:cNvPicPr>
            <a:picLocks noChangeAspect="1"/>
          </p:cNvPicPr>
          <p:nvPr/>
        </p:nvPicPr>
        <p:blipFill>
          <a:blip r:embed="rId3"/>
          <a:stretch>
            <a:fillRect/>
          </a:stretch>
        </p:blipFill>
        <p:spPr>
          <a:xfrm rot="5400000">
            <a:off x="6150869" y="2307332"/>
            <a:ext cx="676715" cy="786452"/>
          </a:xfrm>
          <a:prstGeom prst="rect">
            <a:avLst/>
          </a:prstGeom>
        </p:spPr>
      </p:pic>
      <p:pic>
        <p:nvPicPr>
          <p:cNvPr id="7" name="Picture 6">
            <a:extLst>
              <a:ext uri="{FF2B5EF4-FFF2-40B4-BE49-F238E27FC236}">
                <a16:creationId xmlns:a16="http://schemas.microsoft.com/office/drawing/2014/main" id="{90983878-E17C-CDF1-6519-B6B73F5A52B8}"/>
              </a:ext>
            </a:extLst>
          </p:cNvPr>
          <p:cNvPicPr>
            <a:picLocks noChangeAspect="1"/>
          </p:cNvPicPr>
          <p:nvPr/>
        </p:nvPicPr>
        <p:blipFill>
          <a:blip r:embed="rId3"/>
          <a:stretch>
            <a:fillRect/>
          </a:stretch>
        </p:blipFill>
        <p:spPr>
          <a:xfrm rot="16200000">
            <a:off x="2377524" y="2984048"/>
            <a:ext cx="676715" cy="786452"/>
          </a:xfrm>
          <a:prstGeom prst="rect">
            <a:avLst/>
          </a:prstGeom>
        </p:spPr>
      </p:pic>
      <p:pic>
        <p:nvPicPr>
          <p:cNvPr id="8" name="Picture 7">
            <a:extLst>
              <a:ext uri="{FF2B5EF4-FFF2-40B4-BE49-F238E27FC236}">
                <a16:creationId xmlns:a16="http://schemas.microsoft.com/office/drawing/2014/main" id="{241EB56E-82C1-7421-D9F7-69C4C679CBC6}"/>
              </a:ext>
            </a:extLst>
          </p:cNvPr>
          <p:cNvPicPr>
            <a:picLocks noChangeAspect="1"/>
          </p:cNvPicPr>
          <p:nvPr/>
        </p:nvPicPr>
        <p:blipFill>
          <a:blip r:embed="rId3"/>
          <a:stretch>
            <a:fillRect/>
          </a:stretch>
        </p:blipFill>
        <p:spPr>
          <a:xfrm>
            <a:off x="4800600" y="3962400"/>
            <a:ext cx="676715" cy="786452"/>
          </a:xfrm>
          <a:prstGeom prst="rect">
            <a:avLst/>
          </a:prstGeom>
        </p:spPr>
      </p:pic>
      <p:sp>
        <p:nvSpPr>
          <p:cNvPr id="9" name="TextBox 8">
            <a:extLst>
              <a:ext uri="{FF2B5EF4-FFF2-40B4-BE49-F238E27FC236}">
                <a16:creationId xmlns:a16="http://schemas.microsoft.com/office/drawing/2014/main" id="{B8A2530B-FA5A-ADDA-5696-F8E452CEDE86}"/>
              </a:ext>
            </a:extLst>
          </p:cNvPr>
          <p:cNvSpPr txBox="1"/>
          <p:nvPr/>
        </p:nvSpPr>
        <p:spPr>
          <a:xfrm>
            <a:off x="76200" y="5067533"/>
            <a:ext cx="8866915" cy="1815882"/>
          </a:xfrm>
          <a:prstGeom prst="rect">
            <a:avLst/>
          </a:prstGeom>
          <a:noFill/>
        </p:spPr>
        <p:txBody>
          <a:bodyPr wrap="none" rtlCol="0">
            <a:spAutoFit/>
          </a:bodyPr>
          <a:lstStyle/>
          <a:p>
            <a:pPr marL="285750" indent="-285750">
              <a:buFont typeface="Wingdings" panose="05000000000000000000" pitchFamily="2" charset="2"/>
              <a:buChar char="q"/>
            </a:pPr>
            <a:r>
              <a:rPr lang="en-CA" sz="2800" dirty="0"/>
              <a:t>Identify 5’-end and </a:t>
            </a:r>
            <a:r>
              <a:rPr lang="en-CA" sz="2800"/>
              <a:t>cut yields </a:t>
            </a:r>
            <a:r>
              <a:rPr lang="en-CA" sz="2800" dirty="0"/>
              <a:t>two fragments which I label </a:t>
            </a:r>
            <a:br>
              <a:rPr lang="en-CA" sz="2800" dirty="0"/>
            </a:br>
            <a:r>
              <a:rPr lang="en-CA" sz="2800" b="1" dirty="0"/>
              <a:t>LEFT END </a:t>
            </a:r>
            <a:r>
              <a:rPr lang="en-CA" sz="2800" dirty="0"/>
              <a:t>and </a:t>
            </a:r>
            <a:r>
              <a:rPr lang="en-CA" sz="2800" b="1" dirty="0"/>
              <a:t>RIGHT END</a:t>
            </a:r>
          </a:p>
          <a:p>
            <a:pPr marL="285750" indent="-285750">
              <a:buFont typeface="Wingdings" panose="05000000000000000000" pitchFamily="2" charset="2"/>
              <a:buChar char="q"/>
            </a:pPr>
            <a:r>
              <a:rPr lang="en-CA" sz="2800" dirty="0"/>
              <a:t>Save in </a:t>
            </a:r>
            <a:r>
              <a:rPr lang="en-CA" sz="2800" dirty="0" err="1"/>
              <a:t>fasta</a:t>
            </a:r>
            <a:r>
              <a:rPr lang="en-CA" sz="2800" dirty="0"/>
              <a:t> format</a:t>
            </a:r>
          </a:p>
          <a:p>
            <a:pPr marL="285750" indent="-285750">
              <a:buFont typeface="Wingdings" panose="05000000000000000000" pitchFamily="2" charset="2"/>
              <a:buChar char="q"/>
            </a:pPr>
            <a:r>
              <a:rPr lang="en-CA" sz="2800" dirty="0"/>
              <a:t>Reassemble using </a:t>
            </a:r>
            <a:r>
              <a:rPr lang="en-CA" sz="2800" dirty="0" err="1"/>
              <a:t>SeqMan</a:t>
            </a:r>
            <a:r>
              <a:rPr lang="en-CA" sz="2800" dirty="0"/>
              <a:t> Ultra</a:t>
            </a:r>
          </a:p>
        </p:txBody>
      </p:sp>
    </p:spTree>
    <p:extLst>
      <p:ext uri="{BB962C8B-B14F-4D97-AF65-F5344CB8AC3E}">
        <p14:creationId xmlns:p14="http://schemas.microsoft.com/office/powerpoint/2010/main" val="138629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636A-599E-2080-8E08-F25F07477FAB}"/>
              </a:ext>
            </a:extLst>
          </p:cNvPr>
          <p:cNvSpPr>
            <a:spLocks noGrp="1"/>
          </p:cNvSpPr>
          <p:nvPr>
            <p:ph type="title"/>
          </p:nvPr>
        </p:nvSpPr>
        <p:spPr/>
        <p:txBody>
          <a:bodyPr/>
          <a:lstStyle/>
          <a:p>
            <a:r>
              <a:rPr lang="en-CA" b="1" dirty="0">
                <a:solidFill>
                  <a:srgbClr val="00B050"/>
                </a:solidFill>
              </a:rPr>
              <a:t>Is sequence ready for annotation?</a:t>
            </a:r>
          </a:p>
        </p:txBody>
      </p:sp>
      <p:sp>
        <p:nvSpPr>
          <p:cNvPr id="3" name="Content Placeholder 2">
            <a:extLst>
              <a:ext uri="{FF2B5EF4-FFF2-40B4-BE49-F238E27FC236}">
                <a16:creationId xmlns:a16="http://schemas.microsoft.com/office/drawing/2014/main" id="{2478BF53-99A4-4E22-F5D7-FFDF16675DAC}"/>
              </a:ext>
            </a:extLst>
          </p:cNvPr>
          <p:cNvSpPr>
            <a:spLocks noGrp="1"/>
          </p:cNvSpPr>
          <p:nvPr>
            <p:ph idx="1"/>
          </p:nvPr>
        </p:nvSpPr>
        <p:spPr/>
        <p:txBody>
          <a:bodyPr/>
          <a:lstStyle/>
          <a:p>
            <a:pPr>
              <a:buFont typeface="Wingdings" panose="05000000000000000000" pitchFamily="2" charset="2"/>
              <a:buChar char="q"/>
            </a:pPr>
            <a:r>
              <a:rPr lang="en-CA" dirty="0"/>
              <a:t> Questions:</a:t>
            </a:r>
          </a:p>
          <a:p>
            <a:pPr marL="514350" indent="-514350">
              <a:buAutoNum type="arabicPeriod"/>
            </a:pPr>
            <a:r>
              <a:rPr lang="en-CA" dirty="0"/>
              <a:t>Is it full length?</a:t>
            </a:r>
          </a:p>
          <a:p>
            <a:pPr marL="514350" indent="-514350">
              <a:buAutoNum type="arabicPeriod"/>
            </a:pPr>
            <a:r>
              <a:rPr lang="en-CA" dirty="0"/>
              <a:t>Is it error free?</a:t>
            </a:r>
          </a:p>
          <a:p>
            <a:pPr marL="0" indent="0">
              <a:buNone/>
            </a:pPr>
            <a:endParaRPr lang="en-CA" dirty="0"/>
          </a:p>
          <a:p>
            <a:pPr>
              <a:buFont typeface="Wingdings" panose="05000000000000000000" pitchFamily="2" charset="2"/>
              <a:buChar char="q"/>
            </a:pPr>
            <a:r>
              <a:rPr lang="en-CA" dirty="0"/>
              <a:t> Quick and dirty approaches: </a:t>
            </a:r>
          </a:p>
          <a:p>
            <a:pPr marL="514350" indent="-514350">
              <a:buAutoNum type="arabicPeriod"/>
            </a:pPr>
            <a:r>
              <a:rPr lang="en-CA" dirty="0"/>
              <a:t>BLASTn</a:t>
            </a:r>
          </a:p>
          <a:p>
            <a:pPr marL="514350" indent="-514350">
              <a:buAutoNum type="arabicPeriod"/>
            </a:pPr>
            <a:r>
              <a:rPr lang="en-CA" dirty="0" err="1"/>
              <a:t>BLASTx</a:t>
            </a:r>
            <a:endParaRPr lang="en-CA" dirty="0"/>
          </a:p>
        </p:txBody>
      </p:sp>
    </p:spTree>
    <p:extLst>
      <p:ext uri="{BB962C8B-B14F-4D97-AF65-F5344CB8AC3E}">
        <p14:creationId xmlns:p14="http://schemas.microsoft.com/office/powerpoint/2010/main" val="28305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E0CCB-51F3-9300-9169-B3F010AD77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1A2FA-1D75-0693-50FF-EFFC2C66CD70}"/>
              </a:ext>
            </a:extLst>
          </p:cNvPr>
          <p:cNvSpPr>
            <a:spLocks noGrp="1"/>
          </p:cNvSpPr>
          <p:nvPr>
            <p:ph type="title"/>
          </p:nvPr>
        </p:nvSpPr>
        <p:spPr>
          <a:xfrm>
            <a:off x="457200" y="-152400"/>
            <a:ext cx="8229600" cy="1143000"/>
          </a:xfrm>
        </p:spPr>
        <p:txBody>
          <a:bodyPr/>
          <a:lstStyle/>
          <a:p>
            <a:r>
              <a:rPr lang="en-CA" b="1" dirty="0">
                <a:solidFill>
                  <a:srgbClr val="00B050"/>
                </a:solidFill>
              </a:rPr>
              <a:t>BLASTn – complete example?</a:t>
            </a:r>
          </a:p>
        </p:txBody>
      </p:sp>
      <p:pic>
        <p:nvPicPr>
          <p:cNvPr id="5" name="Picture 4">
            <a:extLst>
              <a:ext uri="{FF2B5EF4-FFF2-40B4-BE49-F238E27FC236}">
                <a16:creationId xmlns:a16="http://schemas.microsoft.com/office/drawing/2014/main" id="{CB63336C-3D0F-7D81-81F0-1B37D346E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762000"/>
            <a:ext cx="8534724" cy="2057400"/>
          </a:xfrm>
          <a:prstGeom prst="rect">
            <a:avLst/>
          </a:prstGeom>
        </p:spPr>
      </p:pic>
      <p:sp>
        <p:nvSpPr>
          <p:cNvPr id="8" name="TextBox 7">
            <a:extLst>
              <a:ext uri="{FF2B5EF4-FFF2-40B4-BE49-F238E27FC236}">
                <a16:creationId xmlns:a16="http://schemas.microsoft.com/office/drawing/2014/main" id="{761E2DB2-3255-CD64-4A8E-8A5C50382342}"/>
              </a:ext>
            </a:extLst>
          </p:cNvPr>
          <p:cNvSpPr txBox="1"/>
          <p:nvPr/>
        </p:nvSpPr>
        <p:spPr>
          <a:xfrm>
            <a:off x="33051" y="3087991"/>
            <a:ext cx="9030036" cy="2062103"/>
          </a:xfrm>
          <a:prstGeom prst="rect">
            <a:avLst/>
          </a:prstGeom>
          <a:noFill/>
        </p:spPr>
        <p:txBody>
          <a:bodyPr wrap="none" rtlCol="0">
            <a:spAutoFit/>
          </a:bodyPr>
          <a:lstStyle/>
          <a:p>
            <a:pPr marL="457200" indent="-457200">
              <a:buFont typeface="Wingdings" panose="05000000000000000000" pitchFamily="2" charset="2"/>
              <a:buChar char="q"/>
            </a:pPr>
            <a:r>
              <a:rPr lang="en-CA" sz="3200" dirty="0"/>
              <a:t>BLASTn reveals it is related to </a:t>
            </a:r>
            <a:r>
              <a:rPr lang="en-CA" sz="3200" i="1" dirty="0"/>
              <a:t>Escherichia </a:t>
            </a:r>
            <a:r>
              <a:rPr lang="en-CA" sz="3200" dirty="0"/>
              <a:t>phage </a:t>
            </a:r>
            <a:br>
              <a:rPr lang="en-CA" sz="3200" dirty="0"/>
            </a:br>
            <a:r>
              <a:rPr lang="en-CA" sz="3200" dirty="0"/>
              <a:t>Peacock (MK903279; 39233 bp)</a:t>
            </a:r>
          </a:p>
          <a:p>
            <a:pPr marL="457200" indent="-457200">
              <a:buFont typeface="Wingdings" panose="05000000000000000000" pitchFamily="2" charset="2"/>
              <a:buChar char="q"/>
            </a:pPr>
            <a:r>
              <a:rPr lang="en-CA" sz="3200" dirty="0"/>
              <a:t>Caudoviricetes; </a:t>
            </a:r>
            <a:r>
              <a:rPr lang="en-CA" sz="3200" i="1" dirty="0"/>
              <a:t>Autographiviridae; </a:t>
            </a:r>
            <a:r>
              <a:rPr lang="en-CA" sz="3200" i="1" dirty="0" err="1"/>
              <a:t>Studiervirinae</a:t>
            </a:r>
            <a:r>
              <a:rPr lang="en-CA" sz="3200" i="1" dirty="0"/>
              <a:t>; </a:t>
            </a:r>
            <a:br>
              <a:rPr lang="en-CA" sz="3200" i="1" dirty="0"/>
            </a:br>
            <a:r>
              <a:rPr lang="en-CA" sz="3200" i="1" dirty="0" err="1"/>
              <a:t>Kayfunavirus</a:t>
            </a:r>
            <a:endParaRPr lang="en-CA" sz="3200" dirty="0"/>
          </a:p>
        </p:txBody>
      </p:sp>
      <p:sp>
        <p:nvSpPr>
          <p:cNvPr id="9" name="Arrow: Right 8">
            <a:extLst>
              <a:ext uri="{FF2B5EF4-FFF2-40B4-BE49-F238E27FC236}">
                <a16:creationId xmlns:a16="http://schemas.microsoft.com/office/drawing/2014/main" id="{F349E90A-0BB3-4045-72DE-B839113ADB0A}"/>
              </a:ext>
            </a:extLst>
          </p:cNvPr>
          <p:cNvSpPr/>
          <p:nvPr/>
        </p:nvSpPr>
        <p:spPr>
          <a:xfrm rot="10800000">
            <a:off x="4724400" y="2209800"/>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Right 9">
            <a:extLst>
              <a:ext uri="{FF2B5EF4-FFF2-40B4-BE49-F238E27FC236}">
                <a16:creationId xmlns:a16="http://schemas.microsoft.com/office/drawing/2014/main" id="{498A1D61-EA58-8BDE-6E27-A7A9ABBC0582}"/>
              </a:ext>
            </a:extLst>
          </p:cNvPr>
          <p:cNvSpPr/>
          <p:nvPr/>
        </p:nvSpPr>
        <p:spPr>
          <a:xfrm rot="16200000">
            <a:off x="5102172" y="133216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1489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D7537-2667-F790-BFE6-B11FFEC4E3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CE1FD-8B11-5E4A-11E0-6679310C4041}"/>
              </a:ext>
            </a:extLst>
          </p:cNvPr>
          <p:cNvSpPr>
            <a:spLocks noGrp="1"/>
          </p:cNvSpPr>
          <p:nvPr>
            <p:ph type="title"/>
          </p:nvPr>
        </p:nvSpPr>
        <p:spPr>
          <a:xfrm>
            <a:off x="457200" y="-152400"/>
            <a:ext cx="8229600" cy="1143000"/>
          </a:xfrm>
        </p:spPr>
        <p:txBody>
          <a:bodyPr/>
          <a:lstStyle/>
          <a:p>
            <a:r>
              <a:rPr lang="en-CA" b="1" dirty="0">
                <a:solidFill>
                  <a:srgbClr val="00B050"/>
                </a:solidFill>
              </a:rPr>
              <a:t>BLASTn – incomplete?</a:t>
            </a:r>
          </a:p>
        </p:txBody>
      </p:sp>
      <p:sp>
        <p:nvSpPr>
          <p:cNvPr id="8" name="TextBox 7">
            <a:extLst>
              <a:ext uri="{FF2B5EF4-FFF2-40B4-BE49-F238E27FC236}">
                <a16:creationId xmlns:a16="http://schemas.microsoft.com/office/drawing/2014/main" id="{6C06813B-B23E-639C-5D7D-C386D543B3C4}"/>
              </a:ext>
            </a:extLst>
          </p:cNvPr>
          <p:cNvSpPr txBox="1"/>
          <p:nvPr/>
        </p:nvSpPr>
        <p:spPr>
          <a:xfrm>
            <a:off x="33051" y="3087991"/>
            <a:ext cx="5767926" cy="584775"/>
          </a:xfrm>
          <a:prstGeom prst="rect">
            <a:avLst/>
          </a:prstGeom>
          <a:noFill/>
        </p:spPr>
        <p:txBody>
          <a:bodyPr wrap="none" rtlCol="0">
            <a:spAutoFit/>
          </a:bodyPr>
          <a:lstStyle/>
          <a:p>
            <a:pPr marL="457200" indent="-457200">
              <a:buFont typeface="Wingdings" panose="05000000000000000000" pitchFamily="2" charset="2"/>
              <a:buChar char="q"/>
            </a:pPr>
            <a:r>
              <a:rPr lang="en-CA" sz="3200" dirty="0"/>
              <a:t>BLASTn reveals it is incomplete</a:t>
            </a:r>
          </a:p>
        </p:txBody>
      </p:sp>
      <p:pic>
        <p:nvPicPr>
          <p:cNvPr id="4" name="Picture 3">
            <a:extLst>
              <a:ext uri="{FF2B5EF4-FFF2-40B4-BE49-F238E27FC236}">
                <a16:creationId xmlns:a16="http://schemas.microsoft.com/office/drawing/2014/main" id="{976ACF5A-B80C-FE40-06BB-7968DE722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62974"/>
            <a:ext cx="8683941" cy="2062103"/>
          </a:xfrm>
          <a:prstGeom prst="rect">
            <a:avLst/>
          </a:prstGeom>
        </p:spPr>
      </p:pic>
      <p:sp>
        <p:nvSpPr>
          <p:cNvPr id="10" name="Arrow: Right 9">
            <a:extLst>
              <a:ext uri="{FF2B5EF4-FFF2-40B4-BE49-F238E27FC236}">
                <a16:creationId xmlns:a16="http://schemas.microsoft.com/office/drawing/2014/main" id="{B19F12CF-AB1D-71E2-BC94-7E0651A29D95}"/>
              </a:ext>
            </a:extLst>
          </p:cNvPr>
          <p:cNvSpPr/>
          <p:nvPr/>
        </p:nvSpPr>
        <p:spPr>
          <a:xfrm rot="16200000">
            <a:off x="4803828" y="1403106"/>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A14EDCDE-B92B-DDEA-0BB0-419D830F4175}"/>
              </a:ext>
            </a:extLst>
          </p:cNvPr>
          <p:cNvSpPr/>
          <p:nvPr/>
        </p:nvSpPr>
        <p:spPr>
          <a:xfrm rot="10800000">
            <a:off x="4121256" y="2200577"/>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CDB2E1B4-B71D-98BC-F836-C52D17E8A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9" y="3714285"/>
            <a:ext cx="9144000" cy="2127773"/>
          </a:xfrm>
          <a:prstGeom prst="rect">
            <a:avLst/>
          </a:prstGeom>
        </p:spPr>
      </p:pic>
      <p:sp>
        <p:nvSpPr>
          <p:cNvPr id="11" name="Arrow: Right 10">
            <a:extLst>
              <a:ext uri="{FF2B5EF4-FFF2-40B4-BE49-F238E27FC236}">
                <a16:creationId xmlns:a16="http://schemas.microsoft.com/office/drawing/2014/main" id="{C2097396-4F2E-3EB8-8E37-EBB8A0E32601}"/>
              </a:ext>
            </a:extLst>
          </p:cNvPr>
          <p:cNvSpPr/>
          <p:nvPr/>
        </p:nvSpPr>
        <p:spPr>
          <a:xfrm rot="16200000">
            <a:off x="7775628" y="6026897"/>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8025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369B-648F-4E85-04AA-241CDC736143}"/>
              </a:ext>
            </a:extLst>
          </p:cNvPr>
          <p:cNvSpPr>
            <a:spLocks noGrp="1"/>
          </p:cNvSpPr>
          <p:nvPr>
            <p:ph type="title"/>
          </p:nvPr>
        </p:nvSpPr>
        <p:spPr>
          <a:xfrm>
            <a:off x="457200" y="-152400"/>
            <a:ext cx="8229600" cy="1143000"/>
          </a:xfrm>
        </p:spPr>
        <p:txBody>
          <a:bodyPr/>
          <a:lstStyle/>
          <a:p>
            <a:r>
              <a:rPr lang="en-CA" b="1" dirty="0" err="1">
                <a:solidFill>
                  <a:srgbClr val="00B050"/>
                </a:solidFill>
              </a:rPr>
              <a:t>BLASTx</a:t>
            </a:r>
            <a:r>
              <a:rPr lang="en-CA" b="1" dirty="0">
                <a:solidFill>
                  <a:srgbClr val="00B050"/>
                </a:solidFill>
              </a:rPr>
              <a:t> - frameshifts</a:t>
            </a:r>
          </a:p>
        </p:txBody>
      </p:sp>
      <p:pic>
        <p:nvPicPr>
          <p:cNvPr id="5" name="Picture 4">
            <a:extLst>
              <a:ext uri="{FF2B5EF4-FFF2-40B4-BE49-F238E27FC236}">
                <a16:creationId xmlns:a16="http://schemas.microsoft.com/office/drawing/2014/main" id="{9D6F4F2A-B978-EFE0-E021-FFBEE1F036BB}"/>
              </a:ext>
            </a:extLst>
          </p:cNvPr>
          <p:cNvPicPr>
            <a:picLocks noChangeAspect="1"/>
          </p:cNvPicPr>
          <p:nvPr/>
        </p:nvPicPr>
        <p:blipFill>
          <a:blip r:embed="rId2">
            <a:extLst>
              <a:ext uri="{28A0092B-C50C-407E-A947-70E740481C1C}">
                <a14:useLocalDpi xmlns:a14="http://schemas.microsoft.com/office/drawing/2010/main" val="0"/>
              </a:ext>
            </a:extLst>
          </a:blip>
          <a:srcRect b="55556"/>
          <a:stretch/>
        </p:blipFill>
        <p:spPr>
          <a:xfrm>
            <a:off x="228600" y="762000"/>
            <a:ext cx="8534724" cy="914400"/>
          </a:xfrm>
          <a:prstGeom prst="rect">
            <a:avLst/>
          </a:prstGeom>
        </p:spPr>
      </p:pic>
      <p:sp>
        <p:nvSpPr>
          <p:cNvPr id="8" name="TextBox 7">
            <a:extLst>
              <a:ext uri="{FF2B5EF4-FFF2-40B4-BE49-F238E27FC236}">
                <a16:creationId xmlns:a16="http://schemas.microsoft.com/office/drawing/2014/main" id="{5AE207D4-A2D2-41A9-D2A5-DE015FCD6BF4}"/>
              </a:ext>
            </a:extLst>
          </p:cNvPr>
          <p:cNvSpPr txBox="1"/>
          <p:nvPr/>
        </p:nvSpPr>
        <p:spPr>
          <a:xfrm>
            <a:off x="125505" y="1883735"/>
            <a:ext cx="8685583" cy="2062103"/>
          </a:xfrm>
          <a:prstGeom prst="rect">
            <a:avLst/>
          </a:prstGeom>
          <a:noFill/>
        </p:spPr>
        <p:txBody>
          <a:bodyPr wrap="none" rtlCol="0">
            <a:spAutoFit/>
          </a:bodyPr>
          <a:lstStyle/>
          <a:p>
            <a:pPr marL="457200" indent="-457200">
              <a:buFont typeface="Wingdings" panose="05000000000000000000" pitchFamily="2" charset="2"/>
              <a:buChar char="q"/>
            </a:pPr>
            <a:r>
              <a:rPr lang="en-CA" sz="3200" dirty="0"/>
              <a:t>BLASTn reveals it is related to </a:t>
            </a:r>
            <a:r>
              <a:rPr lang="en-CA" sz="3200" i="1" dirty="0"/>
              <a:t>Escherichia </a:t>
            </a:r>
            <a:r>
              <a:rPr lang="en-CA" sz="3200" dirty="0"/>
              <a:t>phage </a:t>
            </a:r>
            <a:br>
              <a:rPr lang="en-CA" sz="3200" dirty="0"/>
            </a:br>
            <a:r>
              <a:rPr lang="en-CA" sz="3200" dirty="0"/>
              <a:t>Peacock (MK903279; 39233 bp) [&amp; complete]</a:t>
            </a:r>
          </a:p>
          <a:p>
            <a:pPr marL="457200" indent="-457200">
              <a:buFont typeface="Wingdings" panose="05000000000000000000" pitchFamily="2" charset="2"/>
              <a:buChar char="q"/>
            </a:pPr>
            <a:r>
              <a:rPr lang="en-CA" sz="3200" dirty="0" err="1"/>
              <a:t>BLASTx</a:t>
            </a:r>
            <a:r>
              <a:rPr lang="en-CA" sz="3200" dirty="0"/>
              <a:t> versus Escherichia phage Peacock </a:t>
            </a:r>
            <a:br>
              <a:rPr lang="en-CA" sz="3200" dirty="0"/>
            </a:br>
            <a:r>
              <a:rPr lang="en-CA" sz="3200" dirty="0"/>
              <a:t>(taxid:2591100) – </a:t>
            </a:r>
            <a:r>
              <a:rPr lang="en-CA" sz="3200" b="1" dirty="0"/>
              <a:t>huge number of frameshifts</a:t>
            </a:r>
          </a:p>
        </p:txBody>
      </p:sp>
      <p:sp>
        <p:nvSpPr>
          <p:cNvPr id="10" name="Arrow: Right 9">
            <a:extLst>
              <a:ext uri="{FF2B5EF4-FFF2-40B4-BE49-F238E27FC236}">
                <a16:creationId xmlns:a16="http://schemas.microsoft.com/office/drawing/2014/main" id="{67EBCD6C-9E23-341E-466F-95DBB02F0A2D}"/>
              </a:ext>
            </a:extLst>
          </p:cNvPr>
          <p:cNvSpPr/>
          <p:nvPr/>
        </p:nvSpPr>
        <p:spPr>
          <a:xfrm rot="16200000">
            <a:off x="5102172" y="1332162"/>
            <a:ext cx="755544" cy="609600"/>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Picture 11">
            <a:extLst>
              <a:ext uri="{FF2B5EF4-FFF2-40B4-BE49-F238E27FC236}">
                <a16:creationId xmlns:a16="http://schemas.microsoft.com/office/drawing/2014/main" id="{35309AED-1128-AE58-7394-2D770C0E1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85" y="3963559"/>
            <a:ext cx="8581533" cy="2589641"/>
          </a:xfrm>
          <a:prstGeom prst="rect">
            <a:avLst/>
          </a:prstGeom>
        </p:spPr>
      </p:pic>
    </p:spTree>
    <p:extLst>
      <p:ext uri="{BB962C8B-B14F-4D97-AF65-F5344CB8AC3E}">
        <p14:creationId xmlns:p14="http://schemas.microsoft.com/office/powerpoint/2010/main" val="219111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64E92-55EA-B387-64F5-1ACCFE733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E9DEED-EA96-31FE-8C32-1CFE50A3C770}"/>
              </a:ext>
            </a:extLst>
          </p:cNvPr>
          <p:cNvSpPr>
            <a:spLocks noGrp="1"/>
          </p:cNvSpPr>
          <p:nvPr>
            <p:ph type="title"/>
          </p:nvPr>
        </p:nvSpPr>
        <p:spPr>
          <a:xfrm>
            <a:off x="457200" y="-304800"/>
            <a:ext cx="8229600" cy="1143000"/>
          </a:xfrm>
        </p:spPr>
        <p:txBody>
          <a:bodyPr/>
          <a:lstStyle/>
          <a:p>
            <a:r>
              <a:rPr lang="en-CA" b="1" dirty="0">
                <a:solidFill>
                  <a:srgbClr val="00B050"/>
                </a:solidFill>
              </a:rPr>
              <a:t>What are the problems</a:t>
            </a:r>
          </a:p>
        </p:txBody>
      </p:sp>
      <p:pic>
        <p:nvPicPr>
          <p:cNvPr id="7" name="Picture 6">
            <a:extLst>
              <a:ext uri="{FF2B5EF4-FFF2-40B4-BE49-F238E27FC236}">
                <a16:creationId xmlns:a16="http://schemas.microsoft.com/office/drawing/2014/main" id="{E3B6C1CD-9C66-3449-E21C-80392FD1A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1" y="4981514"/>
            <a:ext cx="8776779" cy="1647885"/>
          </a:xfrm>
          <a:prstGeom prst="rect">
            <a:avLst/>
          </a:prstGeom>
        </p:spPr>
      </p:pic>
      <p:sp>
        <p:nvSpPr>
          <p:cNvPr id="3" name="TextBox 2">
            <a:extLst>
              <a:ext uri="{FF2B5EF4-FFF2-40B4-BE49-F238E27FC236}">
                <a16:creationId xmlns:a16="http://schemas.microsoft.com/office/drawing/2014/main" id="{2D54D5FF-A8CE-C04D-000B-F5A97C9E3598}"/>
              </a:ext>
            </a:extLst>
          </p:cNvPr>
          <p:cNvSpPr txBox="1"/>
          <p:nvPr/>
        </p:nvSpPr>
        <p:spPr>
          <a:xfrm>
            <a:off x="152400" y="457200"/>
            <a:ext cx="8852552" cy="4524315"/>
          </a:xfrm>
          <a:prstGeom prst="rect">
            <a:avLst/>
          </a:prstGeom>
          <a:noFill/>
        </p:spPr>
        <p:txBody>
          <a:bodyPr wrap="none" rtlCol="0">
            <a:spAutoFit/>
          </a:bodyPr>
          <a:lstStyle/>
          <a:p>
            <a:pPr marL="285750" indent="-285750">
              <a:buFont typeface="Wingdings" panose="05000000000000000000" pitchFamily="2" charset="2"/>
              <a:buChar char="q"/>
            </a:pPr>
            <a:r>
              <a:rPr lang="en-CA" sz="3200" dirty="0"/>
              <a:t> scientists with little knowledge and experience </a:t>
            </a:r>
            <a:br>
              <a:rPr lang="en-CA" sz="3200" dirty="0"/>
            </a:br>
            <a:r>
              <a:rPr lang="en-CA" sz="3200" dirty="0"/>
              <a:t>working with phages</a:t>
            </a:r>
          </a:p>
          <a:p>
            <a:pPr marL="285750" indent="-285750">
              <a:buFont typeface="Wingdings" panose="05000000000000000000" pitchFamily="2" charset="2"/>
              <a:buChar char="q"/>
            </a:pPr>
            <a:r>
              <a:rPr lang="en-CA" sz="3200" dirty="0"/>
              <a:t> individuals not taking advantage of free expertise</a:t>
            </a:r>
            <a:br>
              <a:rPr lang="en-CA" sz="3200" dirty="0"/>
            </a:br>
            <a:r>
              <a:rPr lang="en-CA" sz="3200" dirty="0"/>
              <a:t>in the International Committee on Taxonomy of </a:t>
            </a:r>
            <a:br>
              <a:rPr lang="en-CA" sz="3200" dirty="0"/>
            </a:br>
            <a:r>
              <a:rPr lang="en-CA" sz="3200" dirty="0"/>
              <a:t>Viruses (ICTV)</a:t>
            </a:r>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endParaRPr lang="en-CA" sz="3200" dirty="0"/>
          </a:p>
          <a:p>
            <a:pPr marL="285750" indent="-285750">
              <a:buFont typeface="Wingdings" panose="05000000000000000000" pitchFamily="2" charset="2"/>
              <a:buChar char="q"/>
            </a:pPr>
            <a:r>
              <a:rPr lang="en-CA" sz="3200" dirty="0"/>
              <a:t> Nanopore versus Illumina sequencing technology</a:t>
            </a:r>
          </a:p>
        </p:txBody>
      </p:sp>
      <p:pic>
        <p:nvPicPr>
          <p:cNvPr id="6" name="Picture 5">
            <a:extLst>
              <a:ext uri="{FF2B5EF4-FFF2-40B4-BE49-F238E27FC236}">
                <a16:creationId xmlns:a16="http://schemas.microsoft.com/office/drawing/2014/main" id="{B13210A7-D452-D029-8A2E-305DD2252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2514600"/>
            <a:ext cx="3936603" cy="1984048"/>
          </a:xfrm>
          <a:prstGeom prst="rect">
            <a:avLst/>
          </a:prstGeom>
        </p:spPr>
      </p:pic>
    </p:spTree>
    <p:extLst>
      <p:ext uri="{BB962C8B-B14F-4D97-AF65-F5344CB8AC3E}">
        <p14:creationId xmlns:p14="http://schemas.microsoft.com/office/powerpoint/2010/main" val="9699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352" y="-228600"/>
            <a:ext cx="4191000" cy="1143000"/>
          </a:xfrm>
        </p:spPr>
        <p:txBody>
          <a:bodyPr/>
          <a:lstStyle/>
          <a:p>
            <a:r>
              <a:rPr lang="en-CA" b="1" dirty="0">
                <a:solidFill>
                  <a:srgbClr val="FF0000"/>
                </a:solidFill>
              </a:rPr>
              <a:t>End of Part 1</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680" y="762000"/>
            <a:ext cx="4286344" cy="4584169"/>
          </a:xfrm>
          <a:prstGeom prst="rect">
            <a:avLst/>
          </a:prstGeom>
        </p:spPr>
      </p:pic>
      <p:sp>
        <p:nvSpPr>
          <p:cNvPr id="4" name="TextBox 3"/>
          <p:cNvSpPr txBox="1"/>
          <p:nvPr/>
        </p:nvSpPr>
        <p:spPr>
          <a:xfrm>
            <a:off x="3015437" y="5715000"/>
            <a:ext cx="2800831" cy="769441"/>
          </a:xfrm>
          <a:prstGeom prst="rect">
            <a:avLst/>
          </a:prstGeom>
          <a:noFill/>
        </p:spPr>
        <p:txBody>
          <a:bodyPr wrap="none" rtlCol="0">
            <a:spAutoFit/>
          </a:bodyPr>
          <a:lstStyle/>
          <a:p>
            <a:r>
              <a:rPr lang="en-US" sz="4400" b="1" dirty="0">
                <a:solidFill>
                  <a:srgbClr val="FF0000"/>
                </a:solidFill>
              </a:rPr>
              <a:t>Questions?</a:t>
            </a:r>
          </a:p>
        </p:txBody>
      </p:sp>
    </p:spTree>
    <p:extLst>
      <p:ext uri="{BB962C8B-B14F-4D97-AF65-F5344CB8AC3E}">
        <p14:creationId xmlns:p14="http://schemas.microsoft.com/office/powerpoint/2010/main" val="3699983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3FCEC-1FE2-0380-8886-F6313054719A}"/>
              </a:ext>
            </a:extLst>
          </p:cNvPr>
          <p:cNvSpPr>
            <a:spLocks noGrp="1"/>
          </p:cNvSpPr>
          <p:nvPr>
            <p:ph type="title"/>
          </p:nvPr>
        </p:nvSpPr>
        <p:spPr/>
        <p:txBody>
          <a:bodyPr/>
          <a:lstStyle/>
          <a:p>
            <a:r>
              <a:rPr lang="en-CA" b="1" dirty="0">
                <a:solidFill>
                  <a:srgbClr val="00B050"/>
                </a:solidFill>
              </a:rPr>
              <a:t>Workshop Outline</a:t>
            </a:r>
          </a:p>
        </p:txBody>
      </p:sp>
      <p:sp>
        <p:nvSpPr>
          <p:cNvPr id="3" name="Content Placeholder 2">
            <a:extLst>
              <a:ext uri="{FF2B5EF4-FFF2-40B4-BE49-F238E27FC236}">
                <a16:creationId xmlns:a16="http://schemas.microsoft.com/office/drawing/2014/main" id="{290C306D-7C8D-5F8D-64F2-D5B3645C4A75}"/>
              </a:ext>
            </a:extLst>
          </p:cNvPr>
          <p:cNvSpPr>
            <a:spLocks noGrp="1"/>
          </p:cNvSpPr>
          <p:nvPr>
            <p:ph idx="1"/>
          </p:nvPr>
        </p:nvSpPr>
        <p:spPr/>
        <p:txBody>
          <a:bodyPr/>
          <a:lstStyle/>
          <a:p>
            <a:pPr>
              <a:buFont typeface="Wingdings" panose="05000000000000000000" pitchFamily="2" charset="2"/>
              <a:buChar char="q"/>
            </a:pPr>
            <a:r>
              <a:rPr lang="en-CA" dirty="0"/>
              <a:t> Phage genome assembly – emphasis on Illumina paired-end data</a:t>
            </a:r>
          </a:p>
          <a:p>
            <a:pPr>
              <a:buFont typeface="Wingdings" panose="05000000000000000000" pitchFamily="2" charset="2"/>
              <a:buChar char="q"/>
            </a:pPr>
            <a:r>
              <a:rPr lang="en-CA" dirty="0"/>
              <a:t> </a:t>
            </a:r>
            <a:r>
              <a:rPr lang="en-CA" dirty="0" err="1"/>
              <a:t>Autoannotation</a:t>
            </a:r>
            <a:r>
              <a:rPr lang="en-CA" dirty="0"/>
              <a:t> coupled with manual proofreading</a:t>
            </a:r>
          </a:p>
          <a:p>
            <a:pPr>
              <a:buFont typeface="Wingdings" panose="05000000000000000000" pitchFamily="2" charset="2"/>
              <a:buChar char="q"/>
            </a:pPr>
            <a:r>
              <a:rPr lang="en-CA" dirty="0"/>
              <a:t> Phage taxonomy</a:t>
            </a:r>
          </a:p>
        </p:txBody>
      </p:sp>
    </p:spTree>
    <p:extLst>
      <p:ext uri="{BB962C8B-B14F-4D97-AF65-F5344CB8AC3E}">
        <p14:creationId xmlns:p14="http://schemas.microsoft.com/office/powerpoint/2010/main" val="309756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CA" b="1" dirty="0">
                <a:solidFill>
                  <a:srgbClr val="00B050"/>
                </a:solidFill>
              </a:rPr>
              <a:t>Objectives</a:t>
            </a:r>
          </a:p>
        </p:txBody>
      </p:sp>
      <p:sp>
        <p:nvSpPr>
          <p:cNvPr id="3" name="Content Placeholder 2"/>
          <p:cNvSpPr>
            <a:spLocks noGrp="1"/>
          </p:cNvSpPr>
          <p:nvPr>
            <p:ph idx="1"/>
          </p:nvPr>
        </p:nvSpPr>
        <p:spPr>
          <a:xfrm>
            <a:off x="457200" y="917104"/>
            <a:ext cx="8229600" cy="835496"/>
          </a:xfrm>
        </p:spPr>
        <p:txBody>
          <a:bodyPr>
            <a:noAutofit/>
          </a:bodyPr>
          <a:lstStyle/>
          <a:p>
            <a:pPr marL="0" indent="0">
              <a:buNone/>
            </a:pPr>
            <a:r>
              <a:rPr lang="en-CA" b="1" dirty="0"/>
              <a:t>By the end of this workshop participants will</a:t>
            </a:r>
          </a:p>
          <a:p>
            <a:pPr marL="0" indent="0">
              <a:buNone/>
            </a:pPr>
            <a:endParaRPr lang="en-CA" dirty="0"/>
          </a:p>
        </p:txBody>
      </p:sp>
      <p:sp>
        <p:nvSpPr>
          <p:cNvPr id="4" name="Rectangle 3">
            <a:extLst>
              <a:ext uri="{FF2B5EF4-FFF2-40B4-BE49-F238E27FC236}">
                <a16:creationId xmlns:a16="http://schemas.microsoft.com/office/drawing/2014/main" id="{E319B85B-9496-4A3A-B709-E56FD7D4A989}"/>
              </a:ext>
            </a:extLst>
          </p:cNvPr>
          <p:cNvSpPr/>
          <p:nvPr/>
        </p:nvSpPr>
        <p:spPr>
          <a:xfrm>
            <a:off x="762000" y="1615619"/>
            <a:ext cx="7924800" cy="4524315"/>
          </a:xfrm>
          <a:prstGeom prst="rect">
            <a:avLst/>
          </a:prstGeom>
        </p:spPr>
        <p:txBody>
          <a:bodyPr wrap="square">
            <a:spAutoFit/>
          </a:bodyPr>
          <a:lstStyle/>
          <a:p>
            <a:pPr marL="457200" indent="-457200">
              <a:buFont typeface="Wingdings" panose="05000000000000000000" pitchFamily="2" charset="2"/>
              <a:buChar char="q"/>
            </a:pPr>
            <a:r>
              <a:rPr lang="en-CA" sz="3200" dirty="0"/>
              <a:t>have a deeper understanding of the steps involved in sequencing, assembling, and annotating phage genomes</a:t>
            </a:r>
            <a:br>
              <a:rPr lang="en-CA" sz="3200" dirty="0"/>
            </a:br>
            <a:endParaRPr lang="en-CA" sz="3200" dirty="0"/>
          </a:p>
          <a:p>
            <a:pPr marL="457200" indent="-457200">
              <a:buFont typeface="Wingdings" panose="05000000000000000000" pitchFamily="2" charset="2"/>
              <a:buChar char="q"/>
            </a:pPr>
            <a:r>
              <a:rPr lang="en-CA" sz="3200" dirty="0"/>
              <a:t>understand how phages are classified</a:t>
            </a:r>
            <a:br>
              <a:rPr lang="en-CA" sz="3200" dirty="0"/>
            </a:br>
            <a:endParaRPr lang="en-CA" sz="3200" dirty="0"/>
          </a:p>
          <a:p>
            <a:pPr marL="457200" indent="-457200">
              <a:buFont typeface="Wingdings" panose="05000000000000000000" pitchFamily="2" charset="2"/>
              <a:buChar char="q"/>
            </a:pPr>
            <a:r>
              <a:rPr lang="en-CA" sz="3200" dirty="0"/>
              <a:t>have an authoritative list of Internet resources and recommended software (commercial and free) for genome analysis.</a:t>
            </a:r>
          </a:p>
        </p:txBody>
      </p:sp>
    </p:spTree>
    <p:extLst>
      <p:ext uri="{BB962C8B-B14F-4D97-AF65-F5344CB8AC3E}">
        <p14:creationId xmlns:p14="http://schemas.microsoft.com/office/powerpoint/2010/main" val="384794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6178FB8-9EB4-49AB-8CC4-D732256D9CDE}"/>
              </a:ext>
            </a:extLst>
          </p:cNvPr>
          <p:cNvSpPr txBox="1"/>
          <p:nvPr/>
        </p:nvSpPr>
        <p:spPr>
          <a:xfrm>
            <a:off x="3657600" y="2103934"/>
            <a:ext cx="2057400" cy="769441"/>
          </a:xfrm>
          <a:prstGeom prst="rect">
            <a:avLst/>
          </a:prstGeom>
          <a:noFill/>
        </p:spPr>
        <p:txBody>
          <a:bodyPr wrap="square" rtlCol="0">
            <a:spAutoFit/>
          </a:bodyPr>
          <a:lstStyle/>
          <a:p>
            <a:r>
              <a:rPr lang="en-CA" sz="4400" b="1" dirty="0"/>
              <a:t>PART 1</a:t>
            </a:r>
          </a:p>
        </p:txBody>
      </p:sp>
      <p:sp>
        <p:nvSpPr>
          <p:cNvPr id="9" name="Title 8">
            <a:extLst>
              <a:ext uri="{FF2B5EF4-FFF2-40B4-BE49-F238E27FC236}">
                <a16:creationId xmlns:a16="http://schemas.microsoft.com/office/drawing/2014/main" id="{ADE8577C-8E33-1DBE-56B1-9C3C52E9D89A}"/>
              </a:ext>
            </a:extLst>
          </p:cNvPr>
          <p:cNvSpPr>
            <a:spLocks noGrp="1"/>
          </p:cNvSpPr>
          <p:nvPr>
            <p:ph type="ctrTitle"/>
          </p:nvPr>
        </p:nvSpPr>
        <p:spPr>
          <a:xfrm>
            <a:off x="685800" y="2873375"/>
            <a:ext cx="7772400" cy="1470025"/>
          </a:xfrm>
        </p:spPr>
        <p:txBody>
          <a:bodyPr/>
          <a:lstStyle/>
          <a:p>
            <a:r>
              <a:rPr lang="en-CA" b="1" dirty="0">
                <a:solidFill>
                  <a:srgbClr val="00B050"/>
                </a:solidFill>
              </a:rPr>
              <a:t>Genome Assembly</a:t>
            </a:r>
          </a:p>
        </p:txBody>
      </p:sp>
    </p:spTree>
    <p:extLst>
      <p:ext uri="{BB962C8B-B14F-4D97-AF65-F5344CB8AC3E}">
        <p14:creationId xmlns:p14="http://schemas.microsoft.com/office/powerpoint/2010/main" val="1611749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671553" y="-101745"/>
            <a:ext cx="4191000" cy="852488"/>
          </a:xfrm>
        </p:spPr>
        <p:txBody>
          <a:bodyPr/>
          <a:lstStyle/>
          <a:p>
            <a:pPr eaLnBrk="1" hangingPunct="1"/>
            <a:r>
              <a:rPr lang="en-CA" altLang="en-US" b="1" dirty="0">
                <a:solidFill>
                  <a:srgbClr val="00B050"/>
                </a:solidFill>
              </a:rPr>
              <a:t>What We Want</a:t>
            </a:r>
          </a:p>
        </p:txBody>
      </p:sp>
      <p:pic>
        <p:nvPicPr>
          <p:cNvPr id="8195" name="Picture 4" descr="bacteriophage - complet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2805" y="745153"/>
            <a:ext cx="2074863"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3407647" y="2949784"/>
            <a:ext cx="190148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800" dirty="0"/>
              <a:t>The goal:</a:t>
            </a:r>
          </a:p>
          <a:p>
            <a:pPr>
              <a:buClr>
                <a:srgbClr val="FF0000"/>
              </a:buClr>
              <a:buFont typeface="Wingdings" pitchFamily="2" charset="2"/>
              <a:buChar char="§"/>
            </a:pPr>
            <a:r>
              <a:rPr lang="en-US" altLang="en-US" sz="2800" dirty="0"/>
              <a:t> complete</a:t>
            </a:r>
          </a:p>
          <a:p>
            <a:pPr>
              <a:buClr>
                <a:srgbClr val="FF0000"/>
              </a:buClr>
              <a:buFont typeface="Wingdings" pitchFamily="2" charset="2"/>
              <a:buChar char="§"/>
            </a:pPr>
            <a:r>
              <a:rPr lang="en-US" altLang="en-US" sz="2800" dirty="0"/>
              <a:t> accurate</a:t>
            </a:r>
          </a:p>
        </p:txBody>
      </p:sp>
      <p:grpSp>
        <p:nvGrpSpPr>
          <p:cNvPr id="2" name="Group 6"/>
          <p:cNvGrpSpPr>
            <a:grpSpLocks/>
          </p:cNvGrpSpPr>
          <p:nvPr/>
        </p:nvGrpSpPr>
        <p:grpSpPr bwMode="auto">
          <a:xfrm>
            <a:off x="879475" y="3540969"/>
            <a:ext cx="1958976" cy="2351088"/>
            <a:chOff x="554" y="1619"/>
            <a:chExt cx="1234" cy="1481"/>
          </a:xfrm>
        </p:grpSpPr>
        <p:pic>
          <p:nvPicPr>
            <p:cNvPr id="8205" name="Picture 7" descr="Bacteriophage - incomplete assembly"/>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 y="1619"/>
              <a:ext cx="414" cy="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6" name="Text Box 8"/>
            <p:cNvSpPr txBox="1">
              <a:spLocks noChangeArrowheads="1"/>
            </p:cNvSpPr>
            <p:nvPr/>
          </p:nvSpPr>
          <p:spPr bwMode="auto">
            <a:xfrm>
              <a:off x="554" y="2770"/>
              <a:ext cx="123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800" dirty="0"/>
                <a:t>Incomplete</a:t>
              </a:r>
            </a:p>
          </p:txBody>
        </p:sp>
      </p:grpSp>
      <p:grpSp>
        <p:nvGrpSpPr>
          <p:cNvPr id="4" name="Group 12"/>
          <p:cNvGrpSpPr>
            <a:grpSpLocks/>
          </p:cNvGrpSpPr>
          <p:nvPr/>
        </p:nvGrpSpPr>
        <p:grpSpPr bwMode="auto">
          <a:xfrm>
            <a:off x="6208713" y="549275"/>
            <a:ext cx="2100262" cy="2586038"/>
            <a:chOff x="3911" y="346"/>
            <a:chExt cx="1323" cy="1629"/>
          </a:xfrm>
        </p:grpSpPr>
        <p:pic>
          <p:nvPicPr>
            <p:cNvPr id="8201" name="Picture 13" descr="bacteriophage - frameshif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69" y="346"/>
              <a:ext cx="1067"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2" name="Text Box 14"/>
            <p:cNvSpPr txBox="1">
              <a:spLocks noChangeArrowheads="1"/>
            </p:cNvSpPr>
            <p:nvPr/>
          </p:nvSpPr>
          <p:spPr bwMode="auto">
            <a:xfrm>
              <a:off x="3911" y="1610"/>
              <a:ext cx="132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3200">
                  <a:latin typeface="Arial" charset="0"/>
                </a:rPr>
                <a:t>Frameshift</a:t>
              </a:r>
            </a:p>
          </p:txBody>
        </p:sp>
      </p:grpSp>
      <p:grpSp>
        <p:nvGrpSpPr>
          <p:cNvPr id="8" name="Group 7"/>
          <p:cNvGrpSpPr/>
          <p:nvPr/>
        </p:nvGrpSpPr>
        <p:grpSpPr>
          <a:xfrm>
            <a:off x="611560" y="429405"/>
            <a:ext cx="1800200" cy="2493798"/>
            <a:chOff x="611560" y="429405"/>
            <a:chExt cx="1800200" cy="2493798"/>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31" y="429405"/>
              <a:ext cx="1147284" cy="2007748"/>
            </a:xfrm>
            <a:prstGeom prst="rect">
              <a:avLst/>
            </a:prstGeom>
          </p:spPr>
        </p:pic>
        <p:sp>
          <p:nvSpPr>
            <p:cNvPr id="7" name="Rectangle 6"/>
            <p:cNvSpPr/>
            <p:nvPr/>
          </p:nvSpPr>
          <p:spPr>
            <a:xfrm>
              <a:off x="611560" y="2276872"/>
              <a:ext cx="1800200" cy="646331"/>
            </a:xfrm>
            <a:prstGeom prst="rect">
              <a:avLst/>
            </a:prstGeom>
          </p:spPr>
          <p:txBody>
            <a:bodyPr wrap="square">
              <a:spAutoFit/>
            </a:bodyPr>
            <a:lstStyle/>
            <a:p>
              <a:r>
                <a:rPr lang="en-US" altLang="en-US" sz="3600" dirty="0"/>
                <a:t>Mixture</a:t>
              </a:r>
            </a:p>
          </p:txBody>
        </p:sp>
      </p:grpSp>
      <p:grpSp>
        <p:nvGrpSpPr>
          <p:cNvPr id="19" name="Group 18">
            <a:extLst>
              <a:ext uri="{FF2B5EF4-FFF2-40B4-BE49-F238E27FC236}">
                <a16:creationId xmlns:a16="http://schemas.microsoft.com/office/drawing/2014/main" id="{C9C41B85-8D9E-9A1A-A9D1-AD6D9BFF82CC}"/>
              </a:ext>
            </a:extLst>
          </p:cNvPr>
          <p:cNvGrpSpPr/>
          <p:nvPr/>
        </p:nvGrpSpPr>
        <p:grpSpPr>
          <a:xfrm>
            <a:off x="5830107" y="3135313"/>
            <a:ext cx="2690812" cy="3657600"/>
            <a:chOff x="5830107" y="3135313"/>
            <a:chExt cx="2690812" cy="3657600"/>
          </a:xfrm>
        </p:grpSpPr>
        <p:sp>
          <p:nvSpPr>
            <p:cNvPr id="33807" name="Text Box 15"/>
            <p:cNvSpPr txBox="1">
              <a:spLocks noChangeArrowheads="1"/>
            </p:cNvSpPr>
            <p:nvPr/>
          </p:nvSpPr>
          <p:spPr bwMode="auto">
            <a:xfrm>
              <a:off x="6227763" y="5846763"/>
              <a:ext cx="18700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pPr>
                <a:buClr>
                  <a:srgbClr val="FF0000"/>
                </a:buClr>
                <a:buFont typeface="Wingdings" pitchFamily="2" charset="2"/>
                <a:buChar char="§"/>
              </a:pPr>
              <a:r>
                <a:rPr lang="en-US" altLang="en-US" sz="2800" dirty="0"/>
                <a:t> chimeric </a:t>
              </a:r>
              <a:br>
                <a:rPr lang="en-US" altLang="en-US" sz="2800" dirty="0"/>
              </a:br>
              <a:r>
                <a:rPr lang="en-US" altLang="en-US" sz="2800" dirty="0"/>
                <a:t>phages</a:t>
              </a:r>
            </a:p>
          </p:txBody>
        </p:sp>
        <p:grpSp>
          <p:nvGrpSpPr>
            <p:cNvPr id="18" name="Group 17">
              <a:extLst>
                <a:ext uri="{FF2B5EF4-FFF2-40B4-BE49-F238E27FC236}">
                  <a16:creationId xmlns:a16="http://schemas.microsoft.com/office/drawing/2014/main" id="{24E22BE9-2E77-CBD3-CB53-66354F70EF3A}"/>
                </a:ext>
              </a:extLst>
            </p:cNvPr>
            <p:cNvGrpSpPr/>
            <p:nvPr/>
          </p:nvGrpSpPr>
          <p:grpSpPr>
            <a:xfrm>
              <a:off x="5830107" y="3135313"/>
              <a:ext cx="2690812" cy="2855374"/>
              <a:chOff x="5830107" y="3135313"/>
              <a:chExt cx="2690812" cy="2855374"/>
            </a:xfrm>
          </p:grpSpPr>
          <p:sp>
            <p:nvSpPr>
              <p:cNvPr id="8204" name="Text Box 11"/>
              <p:cNvSpPr txBox="1">
                <a:spLocks noChangeArrowheads="1"/>
              </p:cNvSpPr>
              <p:nvPr/>
            </p:nvSpPr>
            <p:spPr bwMode="auto">
              <a:xfrm>
                <a:off x="5830107" y="5471574"/>
                <a:ext cx="26908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800" dirty="0"/>
                  <a:t>Faulty assembly</a:t>
                </a:r>
              </a:p>
            </p:txBody>
          </p:sp>
          <p:pic>
            <p:nvPicPr>
              <p:cNvPr id="5" name="Picture 4">
                <a:extLst>
                  <a:ext uri="{FF2B5EF4-FFF2-40B4-BE49-F238E27FC236}">
                    <a16:creationId xmlns:a16="http://schemas.microsoft.com/office/drawing/2014/main" id="{98CF107A-398F-B972-2AE5-2A2660C1387A}"/>
                  </a:ext>
                </a:extLst>
              </p:cNvPr>
              <p:cNvPicPr>
                <a:picLocks noChangeAspect="1"/>
              </p:cNvPicPr>
              <p:nvPr/>
            </p:nvPicPr>
            <p:blipFill>
              <a:blip r:embed="rId7"/>
              <a:stretch>
                <a:fillRect/>
              </a:stretch>
            </p:blipFill>
            <p:spPr>
              <a:xfrm>
                <a:off x="6070799" y="3135313"/>
                <a:ext cx="2072820" cy="2182557"/>
              </a:xfrm>
              <a:prstGeom prst="rect">
                <a:avLst/>
              </a:prstGeom>
            </p:spPr>
          </p:pic>
          <p:pic>
            <p:nvPicPr>
              <p:cNvPr id="12" name="Picture 11">
                <a:extLst>
                  <a:ext uri="{FF2B5EF4-FFF2-40B4-BE49-F238E27FC236}">
                    <a16:creationId xmlns:a16="http://schemas.microsoft.com/office/drawing/2014/main" id="{8E37D32E-E13B-3C78-99A6-DF3F4A99FD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06286" y="4837315"/>
                <a:ext cx="583103" cy="436764"/>
              </a:xfrm>
              <a:prstGeom prst="rect">
                <a:avLst/>
              </a:prstGeom>
            </p:spPr>
          </p:pic>
          <p:pic>
            <p:nvPicPr>
              <p:cNvPr id="13" name="Picture 12">
                <a:extLst>
                  <a:ext uri="{FF2B5EF4-FFF2-40B4-BE49-F238E27FC236}">
                    <a16:creationId xmlns:a16="http://schemas.microsoft.com/office/drawing/2014/main" id="{9052325C-1D3E-7998-350E-AB4C969FAC38}"/>
                  </a:ext>
                </a:extLst>
              </p:cNvPr>
              <p:cNvPicPr>
                <a:picLocks noChangeAspect="1"/>
              </p:cNvPicPr>
              <p:nvPr/>
            </p:nvPicPr>
            <p:blipFill>
              <a:blip r:embed="rId9"/>
              <a:stretch>
                <a:fillRect/>
              </a:stretch>
            </p:blipFill>
            <p:spPr>
              <a:xfrm>
                <a:off x="7518667" y="5098553"/>
                <a:ext cx="579170" cy="432854"/>
              </a:xfrm>
              <a:prstGeom prst="rect">
                <a:avLst/>
              </a:prstGeom>
            </p:spPr>
          </p:pic>
          <p:pic>
            <p:nvPicPr>
              <p:cNvPr id="14" name="Picture 13">
                <a:extLst>
                  <a:ext uri="{FF2B5EF4-FFF2-40B4-BE49-F238E27FC236}">
                    <a16:creationId xmlns:a16="http://schemas.microsoft.com/office/drawing/2014/main" id="{D7C0BEDB-BB92-CA18-266D-FCD435BA2DC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7240" y="5076725"/>
                <a:ext cx="583103" cy="436764"/>
              </a:xfrm>
              <a:prstGeom prst="rect">
                <a:avLst/>
              </a:prstGeom>
            </p:spPr>
          </p:pic>
          <p:pic>
            <p:nvPicPr>
              <p:cNvPr id="15" name="Picture 14">
                <a:extLst>
                  <a:ext uri="{FF2B5EF4-FFF2-40B4-BE49-F238E27FC236}">
                    <a16:creationId xmlns:a16="http://schemas.microsoft.com/office/drawing/2014/main" id="{AF90D68A-A00D-C3C4-A612-DC9F47452A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1879" y="4991821"/>
                <a:ext cx="583103" cy="436764"/>
              </a:xfrm>
              <a:prstGeom prst="rect">
                <a:avLst/>
              </a:prstGeom>
            </p:spPr>
          </p:pic>
          <p:pic>
            <p:nvPicPr>
              <p:cNvPr id="16" name="Picture 15">
                <a:extLst>
                  <a:ext uri="{FF2B5EF4-FFF2-40B4-BE49-F238E27FC236}">
                    <a16:creationId xmlns:a16="http://schemas.microsoft.com/office/drawing/2014/main" id="{1E161A66-163E-CB99-3F70-458A6E2A660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076" y="4675160"/>
                <a:ext cx="583103" cy="436764"/>
              </a:xfrm>
              <a:prstGeom prst="rect">
                <a:avLst/>
              </a:prstGeom>
            </p:spPr>
          </p:pic>
          <p:pic>
            <p:nvPicPr>
              <p:cNvPr id="17" name="Picture 16">
                <a:extLst>
                  <a:ext uri="{FF2B5EF4-FFF2-40B4-BE49-F238E27FC236}">
                    <a16:creationId xmlns:a16="http://schemas.microsoft.com/office/drawing/2014/main" id="{3FA06B01-3C63-B9C2-E0F7-C8AC719211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13250" y="4701536"/>
                <a:ext cx="583103" cy="436764"/>
              </a:xfrm>
              <a:prstGeom prst="rect">
                <a:avLst/>
              </a:prstGeom>
            </p:spPr>
          </p:pic>
        </p:grpSp>
      </p:grpSp>
      <p:grpSp>
        <p:nvGrpSpPr>
          <p:cNvPr id="3" name="Group 9">
            <a:extLst>
              <a:ext uri="{FF2B5EF4-FFF2-40B4-BE49-F238E27FC236}">
                <a16:creationId xmlns:a16="http://schemas.microsoft.com/office/drawing/2014/main" id="{2128AE03-F2E0-15F3-79D2-548615F0809C}"/>
              </a:ext>
            </a:extLst>
          </p:cNvPr>
          <p:cNvGrpSpPr>
            <a:grpSpLocks/>
          </p:cNvGrpSpPr>
          <p:nvPr/>
        </p:nvGrpSpPr>
        <p:grpSpPr bwMode="auto">
          <a:xfrm>
            <a:off x="3092029" y="4172507"/>
            <a:ext cx="2690812" cy="2717800"/>
            <a:chOff x="3742" y="2160"/>
            <a:chExt cx="1695" cy="1712"/>
          </a:xfrm>
        </p:grpSpPr>
        <p:pic>
          <p:nvPicPr>
            <p:cNvPr id="9" name="Picture 10" descr="Bacteriophage - wrong assembly">
              <a:extLst>
                <a:ext uri="{FF2B5EF4-FFF2-40B4-BE49-F238E27FC236}">
                  <a16:creationId xmlns:a16="http://schemas.microsoft.com/office/drawing/2014/main" id="{EF1BFBCA-FF09-5AB6-D866-31CE574202BC}"/>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3" y="2160"/>
              <a:ext cx="1304"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1">
              <a:extLst>
                <a:ext uri="{FF2B5EF4-FFF2-40B4-BE49-F238E27FC236}">
                  <a16:creationId xmlns:a16="http://schemas.microsoft.com/office/drawing/2014/main" id="{B152806E-F789-0982-B698-4028D74B7F79}"/>
                </a:ext>
              </a:extLst>
            </p:cNvPr>
            <p:cNvSpPr txBox="1">
              <a:spLocks noChangeArrowheads="1"/>
            </p:cNvSpPr>
            <p:nvPr/>
          </p:nvSpPr>
          <p:spPr bwMode="auto">
            <a:xfrm>
              <a:off x="3742" y="3545"/>
              <a:ext cx="169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cs typeface="Arial" charset="0"/>
                </a:defRPr>
              </a:lvl1pPr>
              <a:lvl2pPr marL="742950" indent="-285750" eaLnBrk="0" hangingPunct="0">
                <a:defRPr>
                  <a:solidFill>
                    <a:schemeClr val="tx1"/>
                  </a:solidFill>
                  <a:latin typeface="Tahoma" pitchFamily="34" charset="0"/>
                  <a:cs typeface="Arial" charset="0"/>
                </a:defRPr>
              </a:lvl2pPr>
              <a:lvl3pPr marL="1143000" indent="-228600" eaLnBrk="0" hangingPunct="0">
                <a:defRPr>
                  <a:solidFill>
                    <a:schemeClr val="tx1"/>
                  </a:solidFill>
                  <a:latin typeface="Tahoma" pitchFamily="34" charset="0"/>
                  <a:cs typeface="Arial" charset="0"/>
                </a:defRPr>
              </a:lvl3pPr>
              <a:lvl4pPr marL="1600200" indent="-228600" eaLnBrk="0" hangingPunct="0">
                <a:defRPr>
                  <a:solidFill>
                    <a:schemeClr val="tx1"/>
                  </a:solidFill>
                  <a:latin typeface="Tahoma" pitchFamily="34" charset="0"/>
                  <a:cs typeface="Arial" charset="0"/>
                </a:defRPr>
              </a:lvl4pPr>
              <a:lvl5pPr marL="2057400" indent="-228600" eaLnBrk="0" hangingPunct="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US" altLang="en-US" sz="2800"/>
                <a:t>Faulty assembly</a:t>
              </a:r>
            </a:p>
          </p:txBody>
        </p:sp>
      </p:grpSp>
    </p:spTree>
    <p:extLst>
      <p:ext uri="{BB962C8B-B14F-4D97-AF65-F5344CB8AC3E}">
        <p14:creationId xmlns:p14="http://schemas.microsoft.com/office/powerpoint/2010/main" val="3963130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8561</TotalTime>
  <Words>1838</Words>
  <Application>Microsoft Office PowerPoint</Application>
  <PresentationFormat>On-screen Show (4:3)</PresentationFormat>
  <Paragraphs>282</Paragraphs>
  <Slides>57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Wingdings</vt:lpstr>
      <vt:lpstr>Office Theme</vt:lpstr>
      <vt:lpstr>Agriculture &amp; Agri-Food Canada Phage Genomics Workshop</vt:lpstr>
      <vt:lpstr>Acknowledgement</vt:lpstr>
      <vt:lpstr>Biography</vt:lpstr>
      <vt:lpstr>Overview</vt:lpstr>
      <vt:lpstr>Overview 2</vt:lpstr>
      <vt:lpstr>Workshop Outline</vt:lpstr>
      <vt:lpstr>Objectives</vt:lpstr>
      <vt:lpstr>Genome Assembly</vt:lpstr>
      <vt:lpstr>What We Want</vt:lpstr>
      <vt:lpstr>Outline</vt:lpstr>
      <vt:lpstr>Why emphasis on DNASTAR?</vt:lpstr>
      <vt:lpstr>Non-commercial Alternatives</vt:lpstr>
      <vt:lpstr>Setup for sequence assembly &amp; analysis</vt:lpstr>
      <vt:lpstr>Genome assembly using SeqMan NGen18</vt:lpstr>
      <vt:lpstr>PowerPoint Presentation</vt:lpstr>
      <vt:lpstr>Adding Illumina data</vt:lpstr>
      <vt:lpstr>Changing number of reads</vt:lpstr>
      <vt:lpstr>Assembly options and names</vt:lpstr>
      <vt:lpstr>Run</vt:lpstr>
      <vt:lpstr>Finished</vt:lpstr>
      <vt:lpstr>Useful data</vt:lpstr>
      <vt:lpstr>Examining &amp; editing data in SeqMan Ultra</vt:lpstr>
      <vt:lpstr>End trimming</vt:lpstr>
      <vt:lpstr>Export contigs</vt:lpstr>
      <vt:lpstr>Reassembly in SeqMan Ultra</vt:lpstr>
      <vt:lpstr>Reassembly 2</vt:lpstr>
      <vt:lpstr>Examining alignments </vt:lpstr>
      <vt:lpstr>Genome orientation - termini</vt:lpstr>
      <vt:lpstr>PowerPoint Presentation</vt:lpstr>
      <vt:lpstr>Termini of Caudoviricetes</vt:lpstr>
      <vt:lpstr>Termini of Caudoviricetes 2</vt:lpstr>
      <vt:lpstr>Termini of Caudoviricetes 3</vt:lpstr>
      <vt:lpstr>Termini of Caudoviricetes 4</vt:lpstr>
      <vt:lpstr>Termini of Caudoviricetes 5</vt:lpstr>
      <vt:lpstr>Termini of Caudoviricetes 6</vt:lpstr>
      <vt:lpstr>Some general rules on genome termini</vt:lpstr>
      <vt:lpstr>Termini of Caudoviricetes </vt:lpstr>
      <vt:lpstr>BREAK</vt:lpstr>
      <vt:lpstr>What to do about gaps</vt:lpstr>
      <vt:lpstr>PCR and Sanger sequencing </vt:lpstr>
      <vt:lpstr>Splinting and reference-guided assembly</vt:lpstr>
      <vt:lpstr>BLASTn results &amp; splint</vt:lpstr>
      <vt:lpstr>Splint</vt:lpstr>
      <vt:lpstr>What next</vt:lpstr>
      <vt:lpstr>Nonaligned contigs</vt:lpstr>
      <vt:lpstr>Is my phage related to anything?</vt:lpstr>
      <vt:lpstr>Is my phage related to anything 2?</vt:lpstr>
      <vt:lpstr>Realigning your genome 2</vt:lpstr>
      <vt:lpstr>SeqBuilder Pro – Default format</vt:lpstr>
      <vt:lpstr>SeqBuilder Pro – EditSeq format </vt:lpstr>
      <vt:lpstr>SeqBuilder Pro – Search </vt:lpstr>
      <vt:lpstr>Is sequence ready for annotation?</vt:lpstr>
      <vt:lpstr>BLASTn – complete example?</vt:lpstr>
      <vt:lpstr>BLASTn – incomplete?</vt:lpstr>
      <vt:lpstr>BLASTx - frameshifts</vt:lpstr>
      <vt:lpstr>What are the problems</vt:lpstr>
      <vt:lpstr>End of 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Georgia-Canada Phage Annotation Workshop</dc:title>
  <dc:creator>Windows User</dc:creator>
  <cp:lastModifiedBy>Andrew Kropinski</cp:lastModifiedBy>
  <cp:revision>586</cp:revision>
  <cp:lastPrinted>2025-03-18T07:27:49Z</cp:lastPrinted>
  <dcterms:created xsi:type="dcterms:W3CDTF">2018-01-26T15:16:30Z</dcterms:created>
  <dcterms:modified xsi:type="dcterms:W3CDTF">2025-03-18T07:28:16Z</dcterms:modified>
</cp:coreProperties>
</file>